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8" r:id="rId4"/>
    <p:sldId id="295" r:id="rId5"/>
    <p:sldId id="257" r:id="rId6"/>
    <p:sldId id="27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71" r:id="rId18"/>
    <p:sldId id="268" r:id="rId19"/>
    <p:sldId id="270" r:id="rId20"/>
    <p:sldId id="269" r:id="rId21"/>
    <p:sldId id="274" r:id="rId22"/>
    <p:sldId id="278" r:id="rId23"/>
    <p:sldId id="286" r:id="rId24"/>
    <p:sldId id="275" r:id="rId25"/>
    <p:sldId id="276" r:id="rId26"/>
    <p:sldId id="280" r:id="rId27"/>
    <p:sldId id="281" r:id="rId28"/>
    <p:sldId id="272" r:id="rId29"/>
    <p:sldId id="282" r:id="rId30"/>
    <p:sldId id="273" r:id="rId31"/>
    <p:sldId id="279" r:id="rId32"/>
    <p:sldId id="290" r:id="rId33"/>
    <p:sldId id="292" r:id="rId34"/>
    <p:sldId id="294" r:id="rId35"/>
    <p:sldId id="283" r:id="rId36"/>
    <p:sldId id="284" r:id="rId37"/>
    <p:sldId id="285" r:id="rId38"/>
    <p:sldId id="293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B3E1-679C-4DB4-B975-6F8B21E9BBD2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1B70-96FF-4F18-B829-2C1DFD95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42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B3E1-679C-4DB4-B975-6F8B21E9BBD2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1B70-96FF-4F18-B829-2C1DFD95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42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B3E1-679C-4DB4-B975-6F8B21E9BBD2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1B70-96FF-4F18-B829-2C1DFD95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24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B3E1-679C-4DB4-B975-6F8B21E9BBD2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1B70-96FF-4F18-B829-2C1DFD95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28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B3E1-679C-4DB4-B975-6F8B21E9BBD2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1B70-96FF-4F18-B829-2C1DFD95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31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B3E1-679C-4DB4-B975-6F8B21E9BBD2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1B70-96FF-4F18-B829-2C1DFD95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84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B3E1-679C-4DB4-B975-6F8B21E9BBD2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1B70-96FF-4F18-B829-2C1DFD95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78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B3E1-679C-4DB4-B975-6F8B21E9BBD2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1B70-96FF-4F18-B829-2C1DFD95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6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B3E1-679C-4DB4-B975-6F8B21E9BBD2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1B70-96FF-4F18-B829-2C1DFD95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93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B3E1-679C-4DB4-B975-6F8B21E9BBD2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1B70-96FF-4F18-B829-2C1DFD95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54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B3E1-679C-4DB4-B975-6F8B21E9BBD2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1B70-96FF-4F18-B829-2C1DFD95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92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DB3E1-679C-4DB4-B975-6F8B21E9BBD2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E1B70-96FF-4F18-B829-2C1DFD95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16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Unidad</a:t>
            </a:r>
            <a:r>
              <a:rPr lang="en-US" dirty="0" smtClean="0"/>
              <a:t> 3: La comida, el </a:t>
            </a:r>
            <a:r>
              <a:rPr lang="en-US" dirty="0" err="1" smtClean="0"/>
              <a:t>restaurante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26.9</a:t>
            </a:r>
            <a:r>
              <a:rPr lang="en-US" dirty="0" smtClean="0"/>
              <a:t>.16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63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desayuno</a:t>
            </a:r>
            <a:endParaRPr lang="en-US" dirty="0"/>
          </a:p>
        </p:txBody>
      </p:sp>
      <p:pic>
        <p:nvPicPr>
          <p:cNvPr id="1026" name="Picture 2" descr="C:\Users\DMA-9\AppData\Local\Microsoft\Windows\Temporary Internet Files\Content.IE5\L69PDXPM\MP90044244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484" y="3276600"/>
            <a:ext cx="36576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4600" y="175260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Los </a:t>
            </a:r>
            <a:r>
              <a:rPr lang="en-US" sz="4400" dirty="0" err="1" smtClean="0"/>
              <a:t>huevos</a:t>
            </a:r>
            <a:r>
              <a:rPr lang="en-US" sz="4400" dirty="0" smtClean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2698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café</a:t>
            </a:r>
            <a:endParaRPr lang="en-US" dirty="0"/>
          </a:p>
        </p:txBody>
      </p:sp>
      <p:pic>
        <p:nvPicPr>
          <p:cNvPr id="2050" name="Picture 2" descr="C:\Users\DMA-9\AppData\Local\Microsoft\Windows\Temporary Internet Files\Content.IE5\QZCVQVI0\MP900423030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7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leche</a:t>
            </a:r>
            <a:endParaRPr lang="en-US" dirty="0"/>
          </a:p>
        </p:txBody>
      </p:sp>
      <p:pic>
        <p:nvPicPr>
          <p:cNvPr id="3074" name="Picture 2" descr="C:\Users\DMA-9\AppData\Local\Microsoft\Windows\Temporary Internet Files\Content.IE5\K9FQYNKA\MP900314315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520" y="2034381"/>
            <a:ext cx="234696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13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jugo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naranja</a:t>
            </a:r>
            <a:endParaRPr lang="en-US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manzana</a:t>
            </a:r>
            <a:endParaRPr lang="en-US" dirty="0"/>
          </a:p>
        </p:txBody>
      </p:sp>
      <p:pic>
        <p:nvPicPr>
          <p:cNvPr id="4098" name="Picture 2" descr="C:\Users\DMA-9\AppData\Local\Microsoft\Windows\Temporary Internet Files\Content.IE5\CIH0JPMN\MP90031401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895600"/>
            <a:ext cx="2426208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DMA-9\AppData\Local\Microsoft\Windows\Temporary Internet Files\Content.IE5\K9FQYNKA\MP90042774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58125"/>
            <a:ext cx="2632844" cy="333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0" y="14478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Orange/apple juice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4949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cereal</a:t>
            </a:r>
            <a:endParaRPr lang="en-US" dirty="0"/>
          </a:p>
        </p:txBody>
      </p:sp>
      <p:pic>
        <p:nvPicPr>
          <p:cNvPr id="5122" name="Picture 2" descr="C:\Users\DMA-9\AppData\Local\Microsoft\Windows\Temporary Internet Files\Content.IE5\CIH0JPMN\MC900234247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057400"/>
            <a:ext cx="4854167" cy="4224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305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pan</a:t>
            </a:r>
            <a:endParaRPr lang="en-US" dirty="0"/>
          </a:p>
        </p:txBody>
      </p:sp>
      <p:pic>
        <p:nvPicPr>
          <p:cNvPr id="6146" name="Picture 2" descr="C:\Program Files (x86)\Microsoft Office\MEDIA\CAGCAT10\j0199283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582" y="2286000"/>
            <a:ext cx="4120836" cy="3701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133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sándwich</a:t>
            </a:r>
            <a:endParaRPr lang="en-US" dirty="0"/>
          </a:p>
        </p:txBody>
      </p:sp>
      <p:pic>
        <p:nvPicPr>
          <p:cNvPr id="7170" name="Picture 2" descr="C:\Users\DMA-9\AppData\Local\Microsoft\Windows\Temporary Internet Files\Content.IE5\L69PDXPM\MC900441748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828800"/>
            <a:ext cx="46482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234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lechuga</a:t>
            </a:r>
            <a:endParaRPr lang="en-US" dirty="0"/>
          </a:p>
        </p:txBody>
      </p:sp>
      <p:pic>
        <p:nvPicPr>
          <p:cNvPr id="10242" name="Picture 2" descr="C:\Users\DMA-9\AppData\Local\Microsoft\Windows\Temporary Internet Files\Content.IE5\L69PDXPM\MC900250818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381" y="1676400"/>
            <a:ext cx="5247238" cy="4651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500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queso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194" name="Picture 2" descr="C:\Users\DMA-9\AppData\Local\Microsoft\Windows\Temporary Internet Files\Content.IE5\CIH0JPMN\MC900215775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692" y="2133600"/>
            <a:ext cx="4210616" cy="3907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724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fruta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Las </a:t>
            </a:r>
            <a:r>
              <a:rPr lang="en-US" dirty="0" err="1" smtClean="0"/>
              <a:t>uvas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manzana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9218" name="Picture 2" descr="C:\Users\DMA-9\AppData\Local\Microsoft\Windows\Temporary Internet Files\Content.IE5\L69PDXPM\MC90043689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506" y="129540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DMA-9\AppData\Local\Microsoft\Windows\Temporary Internet Files\Content.IE5\K9FQYNKA\MP90040226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259" y="3429000"/>
            <a:ext cx="1103367" cy="1654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791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Examenes</a:t>
            </a:r>
            <a:r>
              <a:rPr lang="en-US" dirty="0" smtClean="0"/>
              <a:t> - </a:t>
            </a:r>
            <a:r>
              <a:rPr lang="en-US" dirty="0" err="1" smtClean="0"/>
              <a:t>Correcciones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the answer</a:t>
            </a:r>
          </a:p>
          <a:p>
            <a:pPr lvl="1"/>
            <a:r>
              <a:rPr lang="en-US" dirty="0" smtClean="0"/>
              <a:t>6.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ella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A – </a:t>
            </a:r>
            <a:r>
              <a:rPr lang="en-US" dirty="0" err="1" smtClean="0"/>
              <a:t>ella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cómica</a:t>
            </a:r>
            <a:r>
              <a:rPr lang="en-US" dirty="0" smtClean="0"/>
              <a:t> y </a:t>
            </a:r>
            <a:r>
              <a:rPr lang="en-US" dirty="0" err="1" smtClean="0"/>
              <a:t>baja</a:t>
            </a:r>
            <a:endParaRPr lang="en-US" dirty="0" smtClean="0"/>
          </a:p>
          <a:p>
            <a:pPr lvl="3"/>
            <a:r>
              <a:rPr lang="en-US" dirty="0" smtClean="0"/>
              <a:t>The verb </a:t>
            </a:r>
            <a:r>
              <a:rPr lang="en-US" dirty="0" err="1" smtClean="0"/>
              <a:t>ser</a:t>
            </a:r>
            <a:r>
              <a:rPr lang="en-US" dirty="0" smtClean="0"/>
              <a:t> conjugates to “</a:t>
            </a:r>
            <a:r>
              <a:rPr lang="en-US" dirty="0" err="1" smtClean="0"/>
              <a:t>es</a:t>
            </a:r>
            <a:r>
              <a:rPr lang="en-US" dirty="0" smtClean="0"/>
              <a:t>” in the </a:t>
            </a:r>
            <a:r>
              <a:rPr lang="en-US" dirty="0" err="1" smtClean="0"/>
              <a:t>ella</a:t>
            </a:r>
            <a:r>
              <a:rPr lang="en-US" dirty="0" smtClean="0"/>
              <a:t> form, and is used for descriptions of personality. “y </a:t>
            </a:r>
            <a:r>
              <a:rPr lang="en-US" dirty="0" err="1" smtClean="0"/>
              <a:t>baja</a:t>
            </a:r>
            <a:r>
              <a:rPr lang="en-US" dirty="0" smtClean="0"/>
              <a:t>” tells us that she is also short, in which </a:t>
            </a:r>
            <a:r>
              <a:rPr lang="en-US" dirty="0" err="1" smtClean="0"/>
              <a:t>baja</a:t>
            </a:r>
            <a:r>
              <a:rPr lang="en-US" dirty="0" smtClean="0"/>
              <a:t> is in its feminine form.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75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Verbos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56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Vender				</a:t>
            </a:r>
          </a:p>
          <a:p>
            <a:r>
              <a:rPr lang="en-US" dirty="0" smtClean="0"/>
              <a:t>To sell</a:t>
            </a:r>
          </a:p>
          <a:p>
            <a:endParaRPr lang="en-US" dirty="0"/>
          </a:p>
          <a:p>
            <a:r>
              <a:rPr lang="en-US" dirty="0" err="1" smtClean="0"/>
              <a:t>Comprar</a:t>
            </a:r>
            <a:endParaRPr lang="en-US" dirty="0" smtClean="0"/>
          </a:p>
          <a:p>
            <a:r>
              <a:rPr lang="en-US" dirty="0" smtClean="0"/>
              <a:t>To Buy</a:t>
            </a:r>
          </a:p>
          <a:p>
            <a:endParaRPr lang="en-US" dirty="0"/>
          </a:p>
          <a:p>
            <a:r>
              <a:rPr lang="en-US" dirty="0" err="1" smtClean="0"/>
              <a:t>Preparar</a:t>
            </a:r>
            <a:endParaRPr lang="en-US" dirty="0" smtClean="0"/>
          </a:p>
          <a:p>
            <a:r>
              <a:rPr lang="en-US" dirty="0" smtClean="0"/>
              <a:t>To prepare</a:t>
            </a:r>
          </a:p>
          <a:p>
            <a:endParaRPr lang="en-US" dirty="0"/>
          </a:p>
          <a:p>
            <a:r>
              <a:rPr lang="en-US" dirty="0" err="1" smtClean="0"/>
              <a:t>Compartir</a:t>
            </a:r>
            <a:endParaRPr lang="en-US" dirty="0" smtClean="0"/>
          </a:p>
          <a:p>
            <a:r>
              <a:rPr lang="en-US" dirty="0" smtClean="0"/>
              <a:t>To share </a:t>
            </a:r>
          </a:p>
          <a:p>
            <a:endParaRPr lang="en-US" dirty="0"/>
          </a:p>
          <a:p>
            <a:r>
              <a:rPr lang="en-US" dirty="0" err="1" smtClean="0"/>
              <a:t>Tener</a:t>
            </a:r>
            <a:r>
              <a:rPr lang="en-US" dirty="0" smtClean="0"/>
              <a:t> </a:t>
            </a:r>
            <a:r>
              <a:rPr lang="en-US" dirty="0" err="1" smtClean="0"/>
              <a:t>ganas</a:t>
            </a:r>
            <a:r>
              <a:rPr lang="en-US" dirty="0" smtClean="0"/>
              <a:t> de</a:t>
            </a:r>
          </a:p>
          <a:p>
            <a:r>
              <a:rPr lang="en-US" dirty="0" smtClean="0"/>
              <a:t>To crave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14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Verbos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Pagar</a:t>
            </a:r>
            <a:endParaRPr lang="en-US" dirty="0" smtClean="0"/>
          </a:p>
          <a:p>
            <a:r>
              <a:rPr lang="en-US" dirty="0" smtClean="0"/>
              <a:t>To pay</a:t>
            </a:r>
          </a:p>
          <a:p>
            <a:endParaRPr lang="en-US" dirty="0"/>
          </a:p>
          <a:p>
            <a:r>
              <a:rPr lang="en-US" dirty="0" err="1" smtClean="0"/>
              <a:t>Pedir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 ask for</a:t>
            </a:r>
          </a:p>
          <a:p>
            <a:endParaRPr lang="en-US" dirty="0"/>
          </a:p>
          <a:p>
            <a:r>
              <a:rPr lang="en-US" dirty="0" err="1" smtClean="0"/>
              <a:t>Servir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 serve</a:t>
            </a:r>
          </a:p>
          <a:p>
            <a:endParaRPr lang="en-US" dirty="0"/>
          </a:p>
          <a:p>
            <a:r>
              <a:rPr lang="en-US" dirty="0" err="1" smtClean="0"/>
              <a:t>Cocinar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 cook</a:t>
            </a:r>
          </a:p>
          <a:p>
            <a:endParaRPr lang="en-US" dirty="0"/>
          </a:p>
          <a:p>
            <a:r>
              <a:rPr lang="en-US" dirty="0" err="1" smtClean="0"/>
              <a:t>Desear</a:t>
            </a:r>
            <a:endParaRPr lang="en-US" dirty="0" smtClean="0"/>
          </a:p>
          <a:p>
            <a:r>
              <a:rPr lang="en-US" dirty="0" smtClean="0"/>
              <a:t>To desire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58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Verbos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Añadir</a:t>
            </a:r>
            <a:endParaRPr lang="en-US" dirty="0" smtClean="0"/>
          </a:p>
          <a:p>
            <a:r>
              <a:rPr lang="en-US" dirty="0" smtClean="0"/>
              <a:t>To add</a:t>
            </a:r>
          </a:p>
          <a:p>
            <a:endParaRPr lang="en-US" dirty="0"/>
          </a:p>
          <a:p>
            <a:r>
              <a:rPr lang="en-US" dirty="0" err="1" smtClean="0"/>
              <a:t>Mezclar</a:t>
            </a:r>
            <a:endParaRPr lang="en-US" dirty="0" smtClean="0"/>
          </a:p>
          <a:p>
            <a:r>
              <a:rPr lang="en-US" dirty="0" smtClean="0"/>
              <a:t>To mix</a:t>
            </a:r>
          </a:p>
          <a:p>
            <a:endParaRPr lang="en-US" dirty="0"/>
          </a:p>
          <a:p>
            <a:r>
              <a:rPr lang="en-US" dirty="0" err="1" smtClean="0"/>
              <a:t>Cortar</a:t>
            </a:r>
            <a:endParaRPr lang="en-US" dirty="0" smtClean="0"/>
          </a:p>
          <a:p>
            <a:r>
              <a:rPr lang="en-US" dirty="0" smtClean="0"/>
              <a:t>To cut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2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deseo</a:t>
            </a:r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deseas</a:t>
            </a:r>
            <a:endParaRPr lang="en-US" dirty="0" smtClean="0"/>
          </a:p>
          <a:p>
            <a:r>
              <a:rPr lang="en-US" dirty="0" err="1" smtClean="0">
                <a:latin typeface="Calibri"/>
              </a:rPr>
              <a:t>Él</a:t>
            </a:r>
            <a:r>
              <a:rPr lang="en-US" dirty="0" smtClean="0">
                <a:latin typeface="Calibri"/>
              </a:rPr>
              <a:t>, </a:t>
            </a:r>
            <a:r>
              <a:rPr lang="en-US" dirty="0" err="1" smtClean="0">
                <a:latin typeface="Calibri"/>
              </a:rPr>
              <a:t>ella</a:t>
            </a:r>
            <a:r>
              <a:rPr lang="en-US" dirty="0" smtClean="0">
                <a:latin typeface="Calibri"/>
              </a:rPr>
              <a:t>, </a:t>
            </a:r>
            <a:r>
              <a:rPr lang="en-US" dirty="0" err="1" smtClean="0">
                <a:latin typeface="Calibri"/>
              </a:rPr>
              <a:t>usted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desea</a:t>
            </a:r>
            <a:endParaRPr lang="en-US" dirty="0" smtClean="0">
              <a:latin typeface="Calibri"/>
            </a:endParaRPr>
          </a:p>
          <a:p>
            <a:r>
              <a:rPr lang="en-US" dirty="0" err="1" smtClean="0">
                <a:latin typeface="Calibri"/>
              </a:rPr>
              <a:t>Nosotros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deseamos</a:t>
            </a:r>
            <a:endParaRPr lang="en-US" dirty="0" smtClean="0">
              <a:latin typeface="Calibri"/>
            </a:endParaRPr>
          </a:p>
          <a:p>
            <a:r>
              <a:rPr lang="en-US" dirty="0" err="1" smtClean="0">
                <a:latin typeface="Calibri"/>
              </a:rPr>
              <a:t>Vosotros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deseáis</a:t>
            </a:r>
            <a:endParaRPr lang="en-US" dirty="0" smtClean="0">
              <a:latin typeface="Calibri"/>
            </a:endParaRPr>
          </a:p>
          <a:p>
            <a:r>
              <a:rPr lang="en-US" dirty="0" err="1" smtClean="0">
                <a:latin typeface="Calibri"/>
              </a:rPr>
              <a:t>Ellos</a:t>
            </a:r>
            <a:r>
              <a:rPr lang="en-US" dirty="0" smtClean="0">
                <a:latin typeface="Calibri"/>
              </a:rPr>
              <a:t>, </a:t>
            </a:r>
            <a:r>
              <a:rPr lang="en-US" dirty="0" err="1" smtClean="0">
                <a:latin typeface="Calibri"/>
              </a:rPr>
              <a:t>ellas</a:t>
            </a:r>
            <a:r>
              <a:rPr lang="en-US" dirty="0" smtClean="0">
                <a:latin typeface="Calibri"/>
              </a:rPr>
              <a:t>, </a:t>
            </a:r>
            <a:r>
              <a:rPr lang="en-US" dirty="0" err="1" smtClean="0">
                <a:latin typeface="Calibri"/>
              </a:rPr>
              <a:t>ustedes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desean</a:t>
            </a:r>
            <a:r>
              <a:rPr lang="en-US" dirty="0" smtClean="0">
                <a:latin typeface="Calibri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10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Pedir</a:t>
            </a:r>
            <a:r>
              <a:rPr lang="en-US" dirty="0" smtClean="0"/>
              <a:t> (</a:t>
            </a:r>
            <a:r>
              <a:rPr lang="en-US" dirty="0" err="1" smtClean="0"/>
              <a:t>e</a:t>
            </a:r>
            <a:r>
              <a:rPr lang="en-US" dirty="0" err="1" smtClean="0">
                <a:sym typeface="Wingdings" panose="05000000000000000000" pitchFamily="2" charset="2"/>
              </a:rPr>
              <a:t>i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pido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pides</a:t>
            </a:r>
            <a:endParaRPr lang="en-US" dirty="0" smtClean="0"/>
          </a:p>
          <a:p>
            <a:r>
              <a:rPr lang="en-US" dirty="0" err="1" smtClean="0">
                <a:latin typeface="Calibri"/>
              </a:rPr>
              <a:t>Él</a:t>
            </a:r>
            <a:r>
              <a:rPr lang="en-US" dirty="0" smtClean="0">
                <a:latin typeface="Calibri"/>
              </a:rPr>
              <a:t>, </a:t>
            </a:r>
            <a:r>
              <a:rPr lang="en-US" dirty="0" err="1" smtClean="0">
                <a:latin typeface="Calibri"/>
              </a:rPr>
              <a:t>ella</a:t>
            </a:r>
            <a:r>
              <a:rPr lang="en-US" dirty="0" smtClean="0">
                <a:latin typeface="Calibri"/>
              </a:rPr>
              <a:t>, </a:t>
            </a:r>
            <a:r>
              <a:rPr lang="en-US" dirty="0" err="1" smtClean="0">
                <a:latin typeface="Calibri"/>
              </a:rPr>
              <a:t>usted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pide</a:t>
            </a:r>
            <a:endParaRPr lang="en-US" dirty="0" smtClean="0">
              <a:latin typeface="Calibri"/>
            </a:endParaRPr>
          </a:p>
          <a:p>
            <a:r>
              <a:rPr lang="en-US" dirty="0" smtClean="0">
                <a:latin typeface="Calibri"/>
              </a:rPr>
              <a:t>Nostros </a:t>
            </a:r>
            <a:r>
              <a:rPr lang="en-US" dirty="0" err="1" smtClean="0">
                <a:latin typeface="Calibri"/>
              </a:rPr>
              <a:t>pedimos</a:t>
            </a:r>
            <a:endParaRPr lang="en-US" dirty="0" smtClean="0">
              <a:latin typeface="Calibri"/>
            </a:endParaRPr>
          </a:p>
          <a:p>
            <a:r>
              <a:rPr lang="en-US" dirty="0" err="1" smtClean="0">
                <a:latin typeface="Calibri"/>
              </a:rPr>
              <a:t>Vosotros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Pedís</a:t>
            </a:r>
            <a:endParaRPr lang="en-US" dirty="0" smtClean="0">
              <a:latin typeface="Calibri"/>
            </a:endParaRPr>
          </a:p>
          <a:p>
            <a:r>
              <a:rPr lang="en-US" dirty="0" err="1" smtClean="0">
                <a:latin typeface="Calibri"/>
              </a:rPr>
              <a:t>Ellos</a:t>
            </a:r>
            <a:r>
              <a:rPr lang="en-US" dirty="0" smtClean="0">
                <a:latin typeface="Calibri"/>
              </a:rPr>
              <a:t>, </a:t>
            </a:r>
            <a:r>
              <a:rPr lang="en-US" dirty="0" err="1" smtClean="0">
                <a:latin typeface="Calibri"/>
              </a:rPr>
              <a:t>ellas</a:t>
            </a:r>
            <a:r>
              <a:rPr lang="en-US" dirty="0" smtClean="0">
                <a:latin typeface="Calibri"/>
              </a:rPr>
              <a:t>, </a:t>
            </a:r>
            <a:r>
              <a:rPr lang="en-US" dirty="0" err="1" smtClean="0">
                <a:latin typeface="Calibri"/>
              </a:rPr>
              <a:t>ustedes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piden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19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Servir</a:t>
            </a:r>
            <a:r>
              <a:rPr lang="en-US" dirty="0" smtClean="0"/>
              <a:t> (</a:t>
            </a:r>
            <a:r>
              <a:rPr lang="en-US" dirty="0" err="1" smtClean="0"/>
              <a:t>e</a:t>
            </a:r>
            <a:r>
              <a:rPr lang="en-US" dirty="0" err="1" smtClean="0">
                <a:sym typeface="Wingdings" panose="05000000000000000000" pitchFamily="2" charset="2"/>
              </a:rPr>
              <a:t>i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sirvo</a:t>
            </a:r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sirves</a:t>
            </a:r>
            <a:endParaRPr lang="en-US" dirty="0" smtClean="0"/>
          </a:p>
          <a:p>
            <a:r>
              <a:rPr lang="en-US" dirty="0" err="1" smtClean="0">
                <a:latin typeface="Calibri"/>
              </a:rPr>
              <a:t>Él</a:t>
            </a:r>
            <a:r>
              <a:rPr lang="en-US" dirty="0" smtClean="0">
                <a:latin typeface="Calibri"/>
              </a:rPr>
              <a:t>, </a:t>
            </a:r>
            <a:r>
              <a:rPr lang="en-US" dirty="0" err="1" smtClean="0">
                <a:latin typeface="Calibri"/>
              </a:rPr>
              <a:t>ella</a:t>
            </a:r>
            <a:r>
              <a:rPr lang="en-US" dirty="0" smtClean="0">
                <a:latin typeface="Calibri"/>
              </a:rPr>
              <a:t>, </a:t>
            </a:r>
            <a:r>
              <a:rPr lang="en-US" dirty="0" err="1" smtClean="0">
                <a:latin typeface="Calibri"/>
              </a:rPr>
              <a:t>usted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sirve</a:t>
            </a:r>
            <a:endParaRPr lang="en-US" dirty="0" smtClean="0">
              <a:latin typeface="Calibri"/>
            </a:endParaRPr>
          </a:p>
          <a:p>
            <a:r>
              <a:rPr lang="en-US" dirty="0" err="1" smtClean="0">
                <a:latin typeface="Calibri"/>
              </a:rPr>
              <a:t>Nosotros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servimos</a:t>
            </a:r>
            <a:endParaRPr lang="en-US" dirty="0" smtClean="0">
              <a:latin typeface="Calibri"/>
            </a:endParaRPr>
          </a:p>
          <a:p>
            <a:r>
              <a:rPr lang="en-US" dirty="0" err="1" smtClean="0">
                <a:latin typeface="Calibri"/>
              </a:rPr>
              <a:t>Vosotros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servís</a:t>
            </a:r>
            <a:endParaRPr lang="en-US" dirty="0" smtClean="0">
              <a:latin typeface="Calibri"/>
            </a:endParaRPr>
          </a:p>
          <a:p>
            <a:r>
              <a:rPr lang="en-US" dirty="0" err="1" smtClean="0">
                <a:latin typeface="Calibri"/>
              </a:rPr>
              <a:t>Ellos</a:t>
            </a:r>
            <a:r>
              <a:rPr lang="en-US" dirty="0" smtClean="0">
                <a:latin typeface="Calibri"/>
              </a:rPr>
              <a:t>, </a:t>
            </a:r>
            <a:r>
              <a:rPr lang="en-US" dirty="0" err="1" smtClean="0">
                <a:latin typeface="Calibri"/>
              </a:rPr>
              <a:t>ellas</a:t>
            </a:r>
            <a:r>
              <a:rPr lang="en-US" dirty="0" smtClean="0">
                <a:latin typeface="Calibri"/>
              </a:rPr>
              <a:t>, </a:t>
            </a:r>
            <a:r>
              <a:rPr lang="en-US" dirty="0" err="1" smtClean="0">
                <a:latin typeface="Calibri"/>
              </a:rPr>
              <a:t>ustedes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sirven</a:t>
            </a:r>
            <a:r>
              <a:rPr lang="en-US" dirty="0" smtClean="0">
                <a:latin typeface="Calibri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0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Querer</a:t>
            </a:r>
            <a:r>
              <a:rPr lang="en-US" dirty="0" smtClean="0"/>
              <a:t> (</a:t>
            </a:r>
            <a:r>
              <a:rPr lang="en-US" dirty="0" err="1" smtClean="0"/>
              <a:t>e</a:t>
            </a:r>
            <a:r>
              <a:rPr lang="en-US" dirty="0" err="1" smtClean="0">
                <a:sym typeface="Wingdings" panose="05000000000000000000" pitchFamily="2" charset="2"/>
              </a:rPr>
              <a:t>ie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quiero</a:t>
            </a:r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quieres</a:t>
            </a:r>
            <a:endParaRPr lang="en-US" dirty="0" smtClean="0"/>
          </a:p>
          <a:p>
            <a:r>
              <a:rPr lang="en-US" dirty="0" err="1" smtClean="0">
                <a:latin typeface="Calibri"/>
              </a:rPr>
              <a:t>Él</a:t>
            </a:r>
            <a:r>
              <a:rPr lang="en-US" dirty="0" smtClean="0">
                <a:latin typeface="Calibri"/>
              </a:rPr>
              <a:t>, </a:t>
            </a:r>
            <a:r>
              <a:rPr lang="en-US" dirty="0" err="1" smtClean="0">
                <a:latin typeface="Calibri"/>
              </a:rPr>
              <a:t>ella</a:t>
            </a:r>
            <a:r>
              <a:rPr lang="en-US" dirty="0" smtClean="0">
                <a:latin typeface="Calibri"/>
              </a:rPr>
              <a:t>, </a:t>
            </a:r>
            <a:r>
              <a:rPr lang="en-US" dirty="0" err="1" smtClean="0">
                <a:latin typeface="Calibri"/>
              </a:rPr>
              <a:t>usted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quiere</a:t>
            </a:r>
            <a:endParaRPr lang="en-US" dirty="0" smtClean="0">
              <a:latin typeface="Calibri"/>
            </a:endParaRPr>
          </a:p>
          <a:p>
            <a:r>
              <a:rPr lang="en-US" dirty="0" err="1" smtClean="0">
                <a:latin typeface="Calibri"/>
              </a:rPr>
              <a:t>Nosotros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queremos</a:t>
            </a:r>
            <a:endParaRPr lang="en-US" dirty="0" smtClean="0">
              <a:latin typeface="Calibri"/>
            </a:endParaRPr>
          </a:p>
          <a:p>
            <a:r>
              <a:rPr lang="en-US" dirty="0" err="1" smtClean="0">
                <a:latin typeface="Calibri"/>
              </a:rPr>
              <a:t>Vosotros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queréis</a:t>
            </a:r>
            <a:endParaRPr lang="en-US" dirty="0" smtClean="0">
              <a:latin typeface="Calibri"/>
            </a:endParaRPr>
          </a:p>
          <a:p>
            <a:r>
              <a:rPr lang="en-US" dirty="0" err="1" smtClean="0">
                <a:latin typeface="Calibri"/>
              </a:rPr>
              <a:t>Ellos</a:t>
            </a:r>
            <a:r>
              <a:rPr lang="en-US" dirty="0" smtClean="0">
                <a:latin typeface="Calibri"/>
              </a:rPr>
              <a:t>, </a:t>
            </a:r>
            <a:r>
              <a:rPr lang="en-US" dirty="0" err="1" smtClean="0">
                <a:latin typeface="Calibri"/>
              </a:rPr>
              <a:t>ellas</a:t>
            </a:r>
            <a:r>
              <a:rPr lang="en-US" dirty="0" smtClean="0">
                <a:latin typeface="Calibri"/>
              </a:rPr>
              <a:t>, </a:t>
            </a:r>
            <a:r>
              <a:rPr lang="en-US" dirty="0" err="1" smtClean="0">
                <a:latin typeface="Calibri"/>
              </a:rPr>
              <a:t>ustedes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quieren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57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Preferir</a:t>
            </a:r>
            <a:r>
              <a:rPr lang="en-US" dirty="0" smtClean="0"/>
              <a:t> (</a:t>
            </a:r>
            <a:r>
              <a:rPr lang="en-US" dirty="0" err="1" smtClean="0"/>
              <a:t>e</a:t>
            </a:r>
            <a:r>
              <a:rPr lang="en-US" dirty="0" err="1" smtClean="0">
                <a:sym typeface="Wingdings" panose="05000000000000000000" pitchFamily="2" charset="2"/>
              </a:rPr>
              <a:t>ie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prefiero</a:t>
            </a:r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prefieres</a:t>
            </a:r>
            <a:endParaRPr lang="en-US" dirty="0" smtClean="0"/>
          </a:p>
          <a:p>
            <a:r>
              <a:rPr lang="en-US" dirty="0" err="1" smtClean="0">
                <a:latin typeface="Calibri"/>
              </a:rPr>
              <a:t>Él</a:t>
            </a:r>
            <a:r>
              <a:rPr lang="en-US" dirty="0" smtClean="0">
                <a:latin typeface="Calibri"/>
              </a:rPr>
              <a:t>, </a:t>
            </a:r>
            <a:r>
              <a:rPr lang="en-US" dirty="0" err="1" smtClean="0">
                <a:latin typeface="Calibri"/>
              </a:rPr>
              <a:t>ella</a:t>
            </a:r>
            <a:r>
              <a:rPr lang="en-US" dirty="0" smtClean="0">
                <a:latin typeface="Calibri"/>
              </a:rPr>
              <a:t>, </a:t>
            </a:r>
            <a:r>
              <a:rPr lang="en-US" dirty="0" err="1" smtClean="0">
                <a:latin typeface="Calibri"/>
              </a:rPr>
              <a:t>usted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prefiere</a:t>
            </a:r>
            <a:endParaRPr lang="en-US" dirty="0" smtClean="0">
              <a:latin typeface="Calibri"/>
            </a:endParaRPr>
          </a:p>
          <a:p>
            <a:r>
              <a:rPr lang="en-US" dirty="0" err="1" smtClean="0">
                <a:latin typeface="Calibri"/>
              </a:rPr>
              <a:t>Nosotros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preferimos</a:t>
            </a:r>
            <a:endParaRPr lang="en-US" dirty="0" smtClean="0">
              <a:latin typeface="Calibri"/>
            </a:endParaRPr>
          </a:p>
          <a:p>
            <a:r>
              <a:rPr lang="en-US" dirty="0" err="1" smtClean="0">
                <a:latin typeface="Calibri"/>
              </a:rPr>
              <a:t>Vosotros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preferís</a:t>
            </a:r>
            <a:endParaRPr lang="en-US" dirty="0" smtClean="0">
              <a:latin typeface="Calibri"/>
            </a:endParaRPr>
          </a:p>
          <a:p>
            <a:r>
              <a:rPr lang="en-US" dirty="0" err="1" smtClean="0">
                <a:latin typeface="Calibri"/>
              </a:rPr>
              <a:t>Ellos</a:t>
            </a:r>
            <a:r>
              <a:rPr lang="en-US" dirty="0" smtClean="0">
                <a:latin typeface="Calibri"/>
              </a:rPr>
              <a:t>, </a:t>
            </a:r>
            <a:r>
              <a:rPr lang="en-US" dirty="0" err="1" smtClean="0">
                <a:latin typeface="Calibri"/>
              </a:rPr>
              <a:t>ellas</a:t>
            </a:r>
            <a:r>
              <a:rPr lang="en-US" dirty="0" smtClean="0">
                <a:latin typeface="Calibri"/>
              </a:rPr>
              <a:t>, </a:t>
            </a:r>
            <a:r>
              <a:rPr lang="en-US" dirty="0" err="1" smtClean="0">
                <a:latin typeface="Calibri"/>
              </a:rPr>
              <a:t>ustedes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prefieren</a:t>
            </a:r>
            <a:endParaRPr lang="en-US" dirty="0" smtClean="0">
              <a:latin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51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Descripciones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Delicioso</a:t>
            </a:r>
            <a:r>
              <a:rPr lang="en-US" dirty="0" smtClean="0"/>
              <a:t>/a</a:t>
            </a:r>
          </a:p>
          <a:p>
            <a:r>
              <a:rPr lang="en-US" dirty="0" smtClean="0"/>
              <a:t>Rico/a</a:t>
            </a:r>
          </a:p>
          <a:p>
            <a:r>
              <a:rPr lang="en-US" dirty="0" smtClean="0"/>
              <a:t>Bueno/a</a:t>
            </a:r>
          </a:p>
          <a:p>
            <a:r>
              <a:rPr lang="en-US" dirty="0" err="1" smtClean="0"/>
              <a:t>Malo</a:t>
            </a:r>
            <a:r>
              <a:rPr lang="en-US" dirty="0" smtClean="0"/>
              <a:t>/a</a:t>
            </a:r>
          </a:p>
          <a:p>
            <a:r>
              <a:rPr lang="en-US" dirty="0" smtClean="0"/>
              <a:t>Horrible</a:t>
            </a:r>
          </a:p>
          <a:p>
            <a:r>
              <a:rPr lang="en-US" dirty="0" smtClean="0"/>
              <a:t>Terrible</a:t>
            </a:r>
          </a:p>
          <a:p>
            <a:r>
              <a:rPr lang="en-US" dirty="0" err="1" smtClean="0"/>
              <a:t>Nutritivo</a:t>
            </a:r>
            <a:r>
              <a:rPr lang="en-US" dirty="0" smtClean="0"/>
              <a:t>/a</a:t>
            </a:r>
          </a:p>
          <a:p>
            <a:r>
              <a:rPr lang="en-US" dirty="0" smtClean="0"/>
              <a:t>Caro/a</a:t>
            </a:r>
          </a:p>
          <a:p>
            <a:r>
              <a:rPr lang="en-US" dirty="0" err="1" smtClean="0"/>
              <a:t>Barato</a:t>
            </a:r>
            <a:r>
              <a:rPr lang="en-US" dirty="0" smtClean="0"/>
              <a:t>/a</a:t>
            </a:r>
          </a:p>
        </p:txBody>
      </p:sp>
    </p:spTree>
    <p:extLst>
      <p:ext uri="{BB962C8B-B14F-4D97-AF65-F5344CB8AC3E}">
        <p14:creationId xmlns:p14="http://schemas.microsoft.com/office/powerpoint/2010/main" val="374384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comidas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La carne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pescado</a:t>
            </a:r>
            <a:r>
              <a:rPr lang="en-US" dirty="0" smtClean="0"/>
              <a:t> 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hamburguesa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jamón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pollo</a:t>
            </a:r>
            <a:endParaRPr lang="en-US" dirty="0" smtClean="0"/>
          </a:p>
          <a:p>
            <a:r>
              <a:rPr lang="en-US" dirty="0" smtClean="0"/>
              <a:t>Los </a:t>
            </a:r>
            <a:r>
              <a:rPr lang="en-US" dirty="0" err="1" smtClean="0"/>
              <a:t>vegetales</a:t>
            </a:r>
            <a:r>
              <a:rPr lang="en-US" dirty="0" smtClean="0"/>
              <a:t>/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verduras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bróculi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sal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sopa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helado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galleta</a:t>
            </a:r>
            <a:endParaRPr lang="en-US" dirty="0" smtClean="0"/>
          </a:p>
          <a:p>
            <a:r>
              <a:rPr lang="en-US" dirty="0" smtClean="0"/>
              <a:t>El pastel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72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Vocabulario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6. El </a:t>
            </a:r>
            <a:r>
              <a:rPr lang="en-US" dirty="0" err="1" smtClean="0"/>
              <a:t>queso</a:t>
            </a:r>
            <a:r>
              <a:rPr lang="en-US" dirty="0" smtClean="0"/>
              <a:t> _________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cocina</a:t>
            </a:r>
            <a:r>
              <a:rPr lang="en-US" dirty="0" smtClean="0"/>
              <a:t>, </a:t>
            </a:r>
            <a:r>
              <a:rPr lang="en-US" dirty="0" err="1" smtClean="0"/>
              <a:t>dentro</a:t>
            </a:r>
            <a:r>
              <a:rPr lang="en-US" dirty="0" smtClean="0"/>
              <a:t> del </a:t>
            </a:r>
            <a:r>
              <a:rPr lang="en-US" dirty="0" err="1" smtClean="0"/>
              <a:t>refrigerador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/>
              <a:t>Está</a:t>
            </a:r>
            <a:endParaRPr lang="en-US" dirty="0" smtClean="0"/>
          </a:p>
          <a:p>
            <a:pPr lvl="3"/>
            <a:r>
              <a:rPr lang="en-US" dirty="0" smtClean="0"/>
              <a:t>The verb </a:t>
            </a:r>
            <a:r>
              <a:rPr lang="en-US" dirty="0" err="1" smtClean="0"/>
              <a:t>estar</a:t>
            </a:r>
            <a:r>
              <a:rPr lang="en-US" dirty="0" smtClean="0"/>
              <a:t> is used for location – in this case, the cheese is located in the kitchen. “</a:t>
            </a:r>
            <a:r>
              <a:rPr lang="en-US" dirty="0" err="1" smtClean="0"/>
              <a:t>Dentro</a:t>
            </a:r>
            <a:r>
              <a:rPr lang="en-US" dirty="0" smtClean="0"/>
              <a:t> del </a:t>
            </a:r>
            <a:r>
              <a:rPr lang="en-US" dirty="0" err="1" smtClean="0"/>
              <a:t>refrigerador</a:t>
            </a:r>
            <a:r>
              <a:rPr lang="en-US" dirty="0" smtClean="0"/>
              <a:t>” is another clue telling us that it is inside the fridge.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79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74"/>
            <a:ext cx="8229600" cy="1143000"/>
          </a:xfrm>
        </p:spPr>
        <p:txBody>
          <a:bodyPr/>
          <a:lstStyle/>
          <a:p>
            <a:r>
              <a:rPr lang="en-US" dirty="0" smtClean="0"/>
              <a:t>Mas </a:t>
            </a:r>
            <a:r>
              <a:rPr lang="en-US" dirty="0" err="1" smtClean="0"/>
              <a:t>cosas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763000" cy="5867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servilleta</a:t>
            </a:r>
            <a:endParaRPr lang="en-US" dirty="0" smtClean="0"/>
          </a:p>
          <a:p>
            <a:r>
              <a:rPr lang="en-US" dirty="0" smtClean="0"/>
              <a:t>Napkin</a:t>
            </a:r>
          </a:p>
          <a:p>
            <a:endParaRPr lang="en-US" dirty="0"/>
          </a:p>
          <a:p>
            <a:r>
              <a:rPr lang="en-US" dirty="0" smtClean="0"/>
              <a:t>El </a:t>
            </a:r>
            <a:r>
              <a:rPr lang="en-US" dirty="0" err="1" smtClean="0"/>
              <a:t>tenedor</a:t>
            </a:r>
            <a:endParaRPr lang="en-US" dirty="0" smtClean="0"/>
          </a:p>
          <a:p>
            <a:r>
              <a:rPr lang="en-US" dirty="0" smtClean="0"/>
              <a:t>Fork</a:t>
            </a:r>
          </a:p>
          <a:p>
            <a:endParaRPr lang="en-US" dirty="0"/>
          </a:p>
          <a:p>
            <a:r>
              <a:rPr lang="en-US" dirty="0" smtClean="0"/>
              <a:t>El </a:t>
            </a:r>
            <a:r>
              <a:rPr lang="en-US" dirty="0" err="1" smtClean="0"/>
              <a:t>cuchillo</a:t>
            </a:r>
            <a:endParaRPr lang="en-US" dirty="0" smtClean="0"/>
          </a:p>
          <a:p>
            <a:r>
              <a:rPr lang="en-US" dirty="0" smtClean="0"/>
              <a:t>Knife</a:t>
            </a:r>
          </a:p>
          <a:p>
            <a:endParaRPr lang="en-US" dirty="0"/>
          </a:p>
          <a:p>
            <a:r>
              <a:rPr lang="en-US" dirty="0" smtClean="0"/>
              <a:t>La </a:t>
            </a:r>
            <a:r>
              <a:rPr lang="en-US" dirty="0" err="1" smtClean="0"/>
              <a:t>cuchara</a:t>
            </a:r>
            <a:endParaRPr lang="en-US" dirty="0" smtClean="0"/>
          </a:p>
          <a:p>
            <a:r>
              <a:rPr lang="en-US" dirty="0" smtClean="0"/>
              <a:t>Spoon</a:t>
            </a:r>
          </a:p>
          <a:p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copa</a:t>
            </a:r>
            <a:endParaRPr lang="en-US" dirty="0" smtClean="0"/>
          </a:p>
          <a:p>
            <a:r>
              <a:rPr lang="en-US" dirty="0" smtClean="0"/>
              <a:t>Cup/glass</a:t>
            </a:r>
          </a:p>
          <a:p>
            <a:endParaRPr lang="en-US" dirty="0"/>
          </a:p>
          <a:p>
            <a:r>
              <a:rPr lang="en-US" dirty="0" smtClean="0"/>
              <a:t>El </a:t>
            </a:r>
            <a:r>
              <a:rPr lang="en-US" dirty="0" err="1" smtClean="0"/>
              <a:t>menú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La </a:t>
            </a:r>
            <a:r>
              <a:rPr lang="en-US" dirty="0" err="1" smtClean="0"/>
              <a:t>cuenta</a:t>
            </a:r>
            <a:endParaRPr lang="en-US" dirty="0" smtClean="0"/>
          </a:p>
          <a:p>
            <a:r>
              <a:rPr lang="en-US" dirty="0" smtClean="0"/>
              <a:t>Check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39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cosas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Me </a:t>
            </a:r>
            <a:r>
              <a:rPr lang="en-US" dirty="0" err="1" smtClean="0"/>
              <a:t>gustaría</a:t>
            </a:r>
            <a:r>
              <a:rPr lang="en-US" dirty="0" smtClean="0"/>
              <a:t> …. </a:t>
            </a:r>
          </a:p>
          <a:p>
            <a:r>
              <a:rPr lang="en-US" dirty="0" smtClean="0"/>
              <a:t>I would like…</a:t>
            </a:r>
          </a:p>
          <a:p>
            <a:endParaRPr lang="en-US" dirty="0"/>
          </a:p>
          <a:p>
            <a:r>
              <a:rPr lang="en-US" dirty="0" err="1" smtClean="0"/>
              <a:t>Por</a:t>
            </a:r>
            <a:r>
              <a:rPr lang="en-US" dirty="0" smtClean="0"/>
              <a:t> favor</a:t>
            </a:r>
          </a:p>
          <a:p>
            <a:endParaRPr lang="en-US" dirty="0"/>
          </a:p>
          <a:p>
            <a:r>
              <a:rPr lang="en-US" dirty="0" smtClean="0"/>
              <a:t>De nada</a:t>
            </a:r>
          </a:p>
          <a:p>
            <a:endParaRPr lang="en-US" dirty="0" smtClean="0"/>
          </a:p>
          <a:p>
            <a:r>
              <a:rPr lang="en-US" dirty="0" err="1" smtClean="0"/>
              <a:t>Yo</a:t>
            </a:r>
            <a:r>
              <a:rPr lang="en-US" dirty="0" smtClean="0"/>
              <a:t> le </a:t>
            </a:r>
            <a:r>
              <a:rPr lang="en-US" dirty="0" err="1" smtClean="0"/>
              <a:t>recomiendo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 smtClean="0">
                <a:latin typeface="Calibri"/>
              </a:rPr>
              <a:t>¿</a:t>
            </a:r>
            <a:r>
              <a:rPr lang="en-US" dirty="0" err="1" smtClean="0">
                <a:latin typeface="Calibri"/>
              </a:rPr>
              <a:t>Qué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deseas</a:t>
            </a:r>
            <a:r>
              <a:rPr lang="en-US" dirty="0" smtClean="0">
                <a:latin typeface="Calibri"/>
              </a:rPr>
              <a:t> comer?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45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 los menus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Entremeses</a:t>
            </a:r>
            <a:r>
              <a:rPr lang="en-US" dirty="0" smtClean="0"/>
              <a:t>/</a:t>
            </a:r>
            <a:r>
              <a:rPr lang="en-US" dirty="0" err="1" smtClean="0"/>
              <a:t>entrantes</a:t>
            </a:r>
            <a:endParaRPr lang="en-US" dirty="0" smtClean="0"/>
          </a:p>
          <a:p>
            <a:r>
              <a:rPr lang="en-US" dirty="0" smtClean="0"/>
              <a:t>Primer </a:t>
            </a:r>
            <a:r>
              <a:rPr lang="en-US" dirty="0" err="1" smtClean="0"/>
              <a:t>plato</a:t>
            </a:r>
            <a:endParaRPr lang="en-US" dirty="0" smtClean="0"/>
          </a:p>
          <a:p>
            <a:r>
              <a:rPr lang="en-US" dirty="0" smtClean="0"/>
              <a:t>Segundo </a:t>
            </a:r>
            <a:r>
              <a:rPr lang="en-US" dirty="0" err="1" smtClean="0"/>
              <a:t>plato</a:t>
            </a:r>
            <a:endParaRPr lang="en-US" dirty="0" smtClean="0"/>
          </a:p>
          <a:p>
            <a:r>
              <a:rPr lang="en-US" dirty="0" err="1" smtClean="0"/>
              <a:t>Platos</a:t>
            </a:r>
            <a:r>
              <a:rPr lang="en-US" dirty="0" smtClean="0"/>
              <a:t> </a:t>
            </a:r>
            <a:r>
              <a:rPr lang="en-US" dirty="0" err="1" smtClean="0"/>
              <a:t>principales</a:t>
            </a:r>
            <a:endParaRPr lang="en-US" dirty="0" smtClean="0"/>
          </a:p>
          <a:p>
            <a:r>
              <a:rPr lang="en-US" dirty="0" err="1" smtClean="0"/>
              <a:t>Especialidades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Precios</a:t>
            </a:r>
            <a:r>
              <a:rPr lang="en-US" dirty="0" smtClean="0"/>
              <a:t>: 36,42 </a:t>
            </a:r>
            <a:r>
              <a:rPr lang="en-US" b="1" dirty="0"/>
              <a:t>€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393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17" y="76200"/>
            <a:ext cx="8229600" cy="1143000"/>
          </a:xfrm>
        </p:spPr>
        <p:txBody>
          <a:bodyPr/>
          <a:lstStyle/>
          <a:p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comidas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Camarones</a:t>
            </a:r>
            <a:r>
              <a:rPr lang="en-US" dirty="0" smtClean="0"/>
              <a:t> (shrimp) 	</a:t>
            </a:r>
            <a:r>
              <a:rPr lang="en-US" dirty="0" err="1" smtClean="0"/>
              <a:t>coliflor</a:t>
            </a:r>
            <a:r>
              <a:rPr lang="en-US" dirty="0" smtClean="0"/>
              <a:t> (cauliflower)</a:t>
            </a:r>
          </a:p>
          <a:p>
            <a:r>
              <a:rPr lang="en-US" dirty="0" err="1" smtClean="0"/>
              <a:t>Arroz</a:t>
            </a:r>
            <a:r>
              <a:rPr lang="en-US" dirty="0" smtClean="0"/>
              <a:t> (rice) 		</a:t>
            </a:r>
            <a:r>
              <a:rPr lang="en-US" dirty="0" err="1" smtClean="0"/>
              <a:t>espárragos</a:t>
            </a:r>
            <a:r>
              <a:rPr lang="en-US" dirty="0" smtClean="0"/>
              <a:t> (</a:t>
            </a:r>
            <a:r>
              <a:rPr lang="en-US" dirty="0"/>
              <a:t>a</a:t>
            </a:r>
            <a:r>
              <a:rPr lang="en-US" dirty="0" smtClean="0"/>
              <a:t>sparagus)</a:t>
            </a:r>
          </a:p>
          <a:p>
            <a:r>
              <a:rPr lang="en-US" dirty="0" err="1" smtClean="0"/>
              <a:t>Fideos</a:t>
            </a:r>
            <a:r>
              <a:rPr lang="en-US" dirty="0" smtClean="0"/>
              <a:t> (pasta)		</a:t>
            </a:r>
            <a:r>
              <a:rPr lang="en-US" dirty="0" err="1" smtClean="0"/>
              <a:t>aceituna</a:t>
            </a:r>
            <a:r>
              <a:rPr lang="en-US" dirty="0" smtClean="0"/>
              <a:t>/</a:t>
            </a:r>
            <a:r>
              <a:rPr lang="en-US" dirty="0" err="1" smtClean="0"/>
              <a:t>oliva</a:t>
            </a:r>
            <a:r>
              <a:rPr lang="en-US" dirty="0" smtClean="0"/>
              <a:t> (olive)</a:t>
            </a:r>
            <a:endParaRPr lang="en-US" dirty="0"/>
          </a:p>
          <a:p>
            <a:r>
              <a:rPr lang="en-US" dirty="0" smtClean="0"/>
              <a:t>Carne de res (beef)	frijoles (beans)</a:t>
            </a:r>
          </a:p>
          <a:p>
            <a:r>
              <a:rPr lang="en-US" dirty="0" err="1" smtClean="0"/>
              <a:t>Bistec</a:t>
            </a:r>
            <a:r>
              <a:rPr lang="en-US" dirty="0" smtClean="0"/>
              <a:t> (steak)		salsa (sauce – not just </a:t>
            </a:r>
            <a:r>
              <a:rPr lang="en-US" dirty="0" err="1" smtClean="0"/>
              <a:t>mex</a:t>
            </a:r>
            <a:r>
              <a:rPr lang="en-US" dirty="0" smtClean="0"/>
              <a:t> salsa)</a:t>
            </a:r>
          </a:p>
          <a:p>
            <a:r>
              <a:rPr lang="en-US" dirty="0" smtClean="0"/>
              <a:t>Puerco (pork) </a:t>
            </a:r>
          </a:p>
          <a:p>
            <a:r>
              <a:rPr lang="en-US" dirty="0" smtClean="0"/>
              <a:t>Cordero (lamb) </a:t>
            </a:r>
          </a:p>
          <a:p>
            <a:r>
              <a:rPr lang="en-US" dirty="0" err="1" smtClean="0"/>
              <a:t>Caldo</a:t>
            </a:r>
            <a:r>
              <a:rPr lang="en-US" dirty="0" smtClean="0"/>
              <a:t>/</a:t>
            </a:r>
            <a:r>
              <a:rPr lang="en-US" dirty="0" err="1" smtClean="0"/>
              <a:t>sopa</a:t>
            </a:r>
            <a:r>
              <a:rPr lang="en-US" dirty="0" smtClean="0"/>
              <a:t> (broth/soup)</a:t>
            </a:r>
          </a:p>
          <a:p>
            <a:r>
              <a:rPr lang="en-US" dirty="0" err="1" smtClean="0"/>
              <a:t>Guisado</a:t>
            </a:r>
            <a:r>
              <a:rPr lang="en-US" dirty="0" smtClean="0"/>
              <a:t> (stew)</a:t>
            </a:r>
          </a:p>
          <a:p>
            <a:r>
              <a:rPr lang="en-US" dirty="0" err="1" smtClean="0"/>
              <a:t>Albóndigas</a:t>
            </a:r>
            <a:r>
              <a:rPr lang="en-US" dirty="0" smtClean="0"/>
              <a:t> (meatballs)</a:t>
            </a:r>
          </a:p>
          <a:p>
            <a:r>
              <a:rPr lang="en-US" dirty="0" err="1" smtClean="0"/>
              <a:t>Aceite</a:t>
            </a:r>
            <a:r>
              <a:rPr lang="en-US" dirty="0" smtClean="0"/>
              <a:t> (oil)</a:t>
            </a:r>
          </a:p>
          <a:p>
            <a:r>
              <a:rPr lang="en-US" dirty="0" err="1" smtClean="0"/>
              <a:t>Ajo</a:t>
            </a:r>
            <a:r>
              <a:rPr lang="en-US" dirty="0" smtClean="0"/>
              <a:t> (garlic)</a:t>
            </a:r>
          </a:p>
          <a:p>
            <a:r>
              <a:rPr lang="en-US" dirty="0" err="1" smtClean="0"/>
              <a:t>Pimienta</a:t>
            </a:r>
            <a:r>
              <a:rPr lang="en-US" dirty="0" smtClean="0"/>
              <a:t> (pepper)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88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Personas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restaurante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cocinero</a:t>
            </a:r>
            <a:r>
              <a:rPr lang="en-US" dirty="0" smtClean="0"/>
              <a:t> – cook/chef</a:t>
            </a:r>
          </a:p>
          <a:p>
            <a:r>
              <a:rPr lang="en-US" dirty="0" smtClean="0"/>
              <a:t>El/la </a:t>
            </a:r>
            <a:r>
              <a:rPr lang="en-US" dirty="0" err="1" smtClean="0"/>
              <a:t>camarero</a:t>
            </a:r>
            <a:r>
              <a:rPr lang="en-US" dirty="0" smtClean="0"/>
              <a:t>/a – waiter/waitress</a:t>
            </a:r>
          </a:p>
          <a:p>
            <a:r>
              <a:rPr lang="en-US" dirty="0" smtClean="0"/>
              <a:t>El jefe - boss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gerente</a:t>
            </a:r>
            <a:r>
              <a:rPr lang="en-US" dirty="0" smtClean="0"/>
              <a:t> - manager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propietario</a:t>
            </a:r>
            <a:r>
              <a:rPr lang="en-US" dirty="0" smtClean="0"/>
              <a:t> - owner</a:t>
            </a:r>
          </a:p>
        </p:txBody>
      </p:sp>
    </p:spTree>
    <p:extLst>
      <p:ext uri="{BB962C8B-B14F-4D97-AF65-F5344CB8AC3E}">
        <p14:creationId xmlns:p14="http://schemas.microsoft.com/office/powerpoint/2010/main" val="353700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Crea</a:t>
            </a:r>
            <a:r>
              <a:rPr lang="en-US" dirty="0" smtClean="0"/>
              <a:t> un </a:t>
            </a:r>
            <a:r>
              <a:rPr lang="en-US" dirty="0" err="1" smtClean="0"/>
              <a:t>menú</a:t>
            </a:r>
            <a:r>
              <a:rPr lang="en-US" dirty="0" smtClean="0"/>
              <a:t> para un </a:t>
            </a:r>
            <a:r>
              <a:rPr lang="en-US" dirty="0" err="1" smtClean="0"/>
              <a:t>restaurante</a:t>
            </a:r>
            <a:r>
              <a:rPr lang="en-US" dirty="0" smtClean="0"/>
              <a:t>(20)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Desayuno</a:t>
            </a:r>
            <a:r>
              <a:rPr lang="en-US" dirty="0" smtClean="0"/>
              <a:t>, </a:t>
            </a:r>
            <a:r>
              <a:rPr lang="en-US" dirty="0" err="1" smtClean="0"/>
              <a:t>almuerzo</a:t>
            </a:r>
            <a:r>
              <a:rPr lang="en-US" dirty="0" smtClean="0"/>
              <a:t>, </a:t>
            </a:r>
            <a:r>
              <a:rPr lang="en-US" dirty="0" err="1" smtClean="0"/>
              <a:t>cena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Comidas</a:t>
            </a:r>
            <a:r>
              <a:rPr lang="en-US" dirty="0" smtClean="0"/>
              <a:t> y </a:t>
            </a:r>
            <a:r>
              <a:rPr lang="en-US" dirty="0" err="1" smtClean="0"/>
              <a:t>bebidas</a:t>
            </a:r>
            <a:endParaRPr lang="en-US" dirty="0" smtClean="0"/>
          </a:p>
          <a:p>
            <a:r>
              <a:rPr lang="en-US" dirty="0" err="1" smtClean="0"/>
              <a:t>Precios</a:t>
            </a:r>
            <a:r>
              <a:rPr lang="en-US" dirty="0" smtClean="0"/>
              <a:t> y </a:t>
            </a:r>
            <a:r>
              <a:rPr lang="en-US" dirty="0" err="1" smtClean="0"/>
              <a:t>descripciones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comidas</a:t>
            </a:r>
            <a:endParaRPr lang="en-US" dirty="0" smtClean="0"/>
          </a:p>
          <a:p>
            <a:r>
              <a:rPr lang="en-US" dirty="0" err="1" smtClean="0"/>
              <a:t>Descripción</a:t>
            </a:r>
            <a:r>
              <a:rPr lang="en-US" dirty="0" smtClean="0"/>
              <a:t>/</a:t>
            </a:r>
            <a:r>
              <a:rPr lang="en-US" dirty="0" err="1" smtClean="0"/>
              <a:t>Introducción</a:t>
            </a:r>
            <a:r>
              <a:rPr lang="en-US" dirty="0" smtClean="0"/>
              <a:t> al </a:t>
            </a:r>
            <a:r>
              <a:rPr lang="en-US" dirty="0" err="1" smtClean="0"/>
              <a:t>restaurante</a:t>
            </a:r>
            <a:endParaRPr lang="en-US" dirty="0" smtClean="0"/>
          </a:p>
          <a:p>
            <a:r>
              <a:rPr lang="en-US" dirty="0" err="1" smtClean="0"/>
              <a:t>Especialidades</a:t>
            </a:r>
            <a:r>
              <a:rPr lang="en-US" dirty="0" smtClean="0"/>
              <a:t>/</a:t>
            </a:r>
            <a:r>
              <a:rPr lang="en-US" dirty="0" err="1" smtClean="0"/>
              <a:t>algo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? - </a:t>
            </a:r>
            <a:r>
              <a:rPr lang="en-US" dirty="0" err="1" smtClean="0"/>
              <a:t>creatividad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Organización</a:t>
            </a:r>
            <a:r>
              <a:rPr lang="en-US" dirty="0" smtClean="0"/>
              <a:t> – 5 </a:t>
            </a:r>
          </a:p>
          <a:p>
            <a:r>
              <a:rPr lang="en-US" dirty="0" err="1" smtClean="0"/>
              <a:t>Contenido</a:t>
            </a:r>
            <a:r>
              <a:rPr lang="en-US" dirty="0" smtClean="0"/>
              <a:t> (</a:t>
            </a:r>
            <a:r>
              <a:rPr lang="en-US" dirty="0" err="1" smtClean="0"/>
              <a:t>incluso</a:t>
            </a:r>
            <a:r>
              <a:rPr lang="en-US" dirty="0" smtClean="0"/>
              <a:t> </a:t>
            </a:r>
            <a:r>
              <a:rPr lang="en-US" dirty="0" err="1" smtClean="0"/>
              <a:t>gramática</a:t>
            </a:r>
            <a:r>
              <a:rPr lang="en-US" dirty="0" smtClean="0"/>
              <a:t>) - 5</a:t>
            </a:r>
          </a:p>
          <a:p>
            <a:r>
              <a:rPr lang="en-US" dirty="0" err="1" smtClean="0"/>
              <a:t>Claridad</a:t>
            </a:r>
            <a:r>
              <a:rPr lang="en-US" dirty="0" smtClean="0"/>
              <a:t> – 5</a:t>
            </a:r>
          </a:p>
          <a:p>
            <a:r>
              <a:rPr lang="en-US" dirty="0" err="1" smtClean="0"/>
              <a:t>Creatividad</a:t>
            </a:r>
            <a:r>
              <a:rPr lang="en-US" dirty="0" smtClean="0"/>
              <a:t> – 5</a:t>
            </a:r>
          </a:p>
        </p:txBody>
      </p:sp>
    </p:spTree>
    <p:extLst>
      <p:ext uri="{BB962C8B-B14F-4D97-AF65-F5344CB8AC3E}">
        <p14:creationId xmlns:p14="http://schemas.microsoft.com/office/powerpoint/2010/main" val="109312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martes</a:t>
            </a:r>
            <a:r>
              <a:rPr lang="en-US" dirty="0" smtClean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trabajo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pedir</a:t>
            </a:r>
            <a:r>
              <a:rPr lang="en-US" dirty="0" smtClean="0"/>
              <a:t> del </a:t>
            </a:r>
            <a:r>
              <a:rPr lang="en-US" dirty="0" err="1" smtClean="0"/>
              <a:t>menú</a:t>
            </a:r>
            <a:r>
              <a:rPr lang="en-US" dirty="0" smtClean="0"/>
              <a:t> de </a:t>
            </a:r>
            <a:r>
              <a:rPr lang="en-US" dirty="0" err="1" smtClean="0"/>
              <a:t>cada</a:t>
            </a:r>
            <a:r>
              <a:rPr lang="en-US" dirty="0" smtClean="0"/>
              <a:t> persona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/>
              <a:t> </a:t>
            </a:r>
            <a:r>
              <a:rPr lang="en-US" dirty="0" err="1" smtClean="0"/>
              <a:t>usamos</a:t>
            </a:r>
            <a:r>
              <a:rPr lang="en-US" dirty="0" smtClean="0"/>
              <a:t> el </a:t>
            </a:r>
            <a:r>
              <a:rPr lang="en-US" dirty="0" err="1" smtClean="0"/>
              <a:t>nuevo</a:t>
            </a:r>
            <a:r>
              <a:rPr lang="en-US" dirty="0" smtClean="0"/>
              <a:t> </a:t>
            </a:r>
            <a:r>
              <a:rPr lang="en-US" dirty="0" err="1" smtClean="0"/>
              <a:t>vocabulario</a:t>
            </a:r>
            <a:r>
              <a:rPr lang="en-US" dirty="0" smtClean="0"/>
              <a:t>? *palabras y </a:t>
            </a:r>
            <a:r>
              <a:rPr lang="en-US" dirty="0" err="1" smtClean="0"/>
              <a:t>verbos</a:t>
            </a:r>
            <a:r>
              <a:rPr lang="en-US" dirty="0" smtClean="0"/>
              <a:t> (</a:t>
            </a:r>
            <a:r>
              <a:rPr lang="en-US" dirty="0" err="1" smtClean="0"/>
              <a:t>pedir</a:t>
            </a:r>
            <a:r>
              <a:rPr lang="en-US" dirty="0" smtClean="0"/>
              <a:t>, </a:t>
            </a:r>
            <a:r>
              <a:rPr lang="en-US" dirty="0" err="1" smtClean="0"/>
              <a:t>querer</a:t>
            </a:r>
            <a:r>
              <a:rPr lang="en-US" dirty="0" smtClean="0"/>
              <a:t>, </a:t>
            </a:r>
            <a:r>
              <a:rPr lang="en-US" dirty="0" err="1" smtClean="0"/>
              <a:t>preferir</a:t>
            </a:r>
            <a:r>
              <a:rPr lang="en-US" dirty="0" smtClean="0"/>
              <a:t>, etc.)</a:t>
            </a:r>
          </a:p>
          <a:p>
            <a:endParaRPr lang="en-US" dirty="0"/>
          </a:p>
          <a:p>
            <a:r>
              <a:rPr lang="en-US" dirty="0" err="1" smtClean="0"/>
              <a:t>Una</a:t>
            </a:r>
            <a:r>
              <a:rPr lang="en-US" dirty="0" smtClean="0"/>
              <a:t> nota para el </a:t>
            </a:r>
            <a:r>
              <a:rPr lang="en-US" dirty="0" err="1" smtClean="0"/>
              <a:t>menú</a:t>
            </a:r>
            <a:r>
              <a:rPr lang="en-US" dirty="0" smtClean="0"/>
              <a:t> (20)</a:t>
            </a:r>
          </a:p>
          <a:p>
            <a:r>
              <a:rPr lang="en-US" dirty="0" smtClean="0"/>
              <a:t>Una nota para el </a:t>
            </a:r>
            <a:r>
              <a:rPr lang="en-US" dirty="0" err="1" smtClean="0"/>
              <a:t>pedido</a:t>
            </a:r>
            <a:r>
              <a:rPr lang="en-US" dirty="0" smtClean="0"/>
              <a:t> (order) </a:t>
            </a:r>
            <a:r>
              <a:rPr lang="en-US" dirty="0" smtClean="0"/>
              <a:t>(</a:t>
            </a:r>
            <a:r>
              <a:rPr lang="en-US" dirty="0" smtClean="0"/>
              <a:t>20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9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</a:t>
            </a:r>
            <a:r>
              <a:rPr lang="en-US" dirty="0" err="1" smtClean="0"/>
              <a:t>edidos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Comemos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los </a:t>
            </a:r>
            <a:r>
              <a:rPr lang="en-US" dirty="0" err="1" smtClean="0"/>
              <a:t>restaurantes</a:t>
            </a:r>
            <a:endParaRPr lang="en-US" dirty="0" smtClean="0"/>
          </a:p>
          <a:p>
            <a:r>
              <a:rPr lang="en-US" dirty="0" smtClean="0"/>
              <a:t>3 personas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grupo</a:t>
            </a:r>
            <a:r>
              <a:rPr lang="en-US" dirty="0" smtClean="0"/>
              <a:t> (2 </a:t>
            </a:r>
            <a:r>
              <a:rPr lang="en-US" dirty="0" err="1" smtClean="0"/>
              <a:t>comen</a:t>
            </a:r>
            <a:r>
              <a:rPr lang="en-US" dirty="0" smtClean="0"/>
              <a:t>, 1 </a:t>
            </a:r>
            <a:r>
              <a:rPr lang="en-US" dirty="0" err="1" smtClean="0"/>
              <a:t>sirve</a:t>
            </a:r>
            <a:r>
              <a:rPr lang="en-US" dirty="0" smtClean="0"/>
              <a:t>)</a:t>
            </a:r>
          </a:p>
          <a:p>
            <a:r>
              <a:rPr lang="en-US" dirty="0" smtClean="0"/>
              <a:t>3-4 </a:t>
            </a:r>
            <a:r>
              <a:rPr lang="en-US" dirty="0" err="1" smtClean="0"/>
              <a:t>minutos</a:t>
            </a:r>
            <a:r>
              <a:rPr lang="en-US" dirty="0" smtClean="0"/>
              <a:t> (1/persona</a:t>
            </a:r>
            <a:r>
              <a:rPr lang="en-US" dirty="0" smtClean="0"/>
              <a:t>) – MORE THAN YOU THINK! 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Usa</a:t>
            </a:r>
            <a:r>
              <a:rPr lang="en-US" dirty="0" smtClean="0"/>
              <a:t> el </a:t>
            </a:r>
            <a:r>
              <a:rPr lang="en-US" dirty="0" err="1" smtClean="0"/>
              <a:t>vocabulario</a:t>
            </a:r>
            <a:r>
              <a:rPr lang="en-US" dirty="0" smtClean="0"/>
              <a:t> de la mesa, la comida, etc. y </a:t>
            </a:r>
            <a:r>
              <a:rPr lang="en-US" dirty="0" err="1" smtClean="0"/>
              <a:t>creatividad</a:t>
            </a:r>
            <a:r>
              <a:rPr lang="en-US" dirty="0" smtClean="0"/>
              <a:t> (un </a:t>
            </a:r>
            <a:r>
              <a:rPr lang="en-US" dirty="0" err="1" smtClean="0"/>
              <a:t>problema</a:t>
            </a:r>
            <a:r>
              <a:rPr lang="en-US" dirty="0" smtClean="0"/>
              <a:t>,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comendación</a:t>
            </a:r>
            <a:r>
              <a:rPr lang="en-US" dirty="0" smtClean="0"/>
              <a:t>, etc.) - 5</a:t>
            </a:r>
          </a:p>
          <a:p>
            <a:r>
              <a:rPr lang="en-US" dirty="0" err="1" smtClean="0"/>
              <a:t>Comunicación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, </a:t>
            </a:r>
            <a:r>
              <a:rPr lang="en-US" dirty="0" err="1" smtClean="0"/>
              <a:t>incluso</a:t>
            </a:r>
            <a:r>
              <a:rPr lang="en-US" dirty="0" smtClean="0"/>
              <a:t> la </a:t>
            </a:r>
            <a:r>
              <a:rPr lang="en-US" dirty="0" err="1" smtClean="0"/>
              <a:t>gramática</a:t>
            </a:r>
            <a:r>
              <a:rPr lang="en-US" dirty="0" smtClean="0"/>
              <a:t> - 5</a:t>
            </a:r>
          </a:p>
          <a:p>
            <a:r>
              <a:rPr lang="en-US" dirty="0" err="1" smtClean="0"/>
              <a:t>Entendimiento</a:t>
            </a:r>
            <a:r>
              <a:rPr lang="en-US" dirty="0" smtClean="0"/>
              <a:t> – </a:t>
            </a:r>
            <a:r>
              <a:rPr lang="en-US" dirty="0" smtClean="0"/>
              <a:t>5</a:t>
            </a:r>
          </a:p>
          <a:p>
            <a:r>
              <a:rPr lang="en-US" dirty="0" err="1" smtClean="0"/>
              <a:t>Preparacion</a:t>
            </a:r>
            <a:r>
              <a:rPr lang="en-US" dirty="0" smtClean="0"/>
              <a:t> - 5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89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Argumento</a:t>
            </a:r>
            <a:r>
              <a:rPr lang="en-US" dirty="0" smtClean="0"/>
              <a:t> de </a:t>
            </a:r>
            <a:r>
              <a:rPr lang="en-US" dirty="0" err="1" smtClean="0"/>
              <a:t>Venta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Grupos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Lo que </a:t>
            </a:r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hacer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28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reasons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 put “</a:t>
            </a:r>
            <a:r>
              <a:rPr lang="en-US" dirty="0" err="1" smtClean="0"/>
              <a:t>es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Because </a:t>
            </a:r>
            <a:r>
              <a:rPr lang="en-US" dirty="0" err="1" smtClean="0"/>
              <a:t>trabajador</a:t>
            </a:r>
            <a:r>
              <a:rPr lang="en-US" dirty="0" smtClean="0"/>
              <a:t> means hard-working</a:t>
            </a:r>
          </a:p>
          <a:p>
            <a:r>
              <a:rPr lang="en-US" dirty="0" smtClean="0"/>
              <a:t>Because that’s the number</a:t>
            </a:r>
          </a:p>
          <a:p>
            <a:r>
              <a:rPr lang="en-US" dirty="0" smtClean="0"/>
              <a:t>Because that’s how you say how old I am</a:t>
            </a:r>
          </a:p>
          <a:p>
            <a:r>
              <a:rPr lang="en-US" dirty="0" smtClean="0"/>
              <a:t>Because his name is Bob</a:t>
            </a:r>
          </a:p>
          <a:p>
            <a:r>
              <a:rPr lang="en-US" dirty="0" smtClean="0"/>
              <a:t>I didn’t know how to answer it</a:t>
            </a:r>
          </a:p>
          <a:p>
            <a:r>
              <a:rPr lang="en-US" dirty="0" smtClean="0"/>
              <a:t>I didn’t know what it was asking</a:t>
            </a:r>
          </a:p>
          <a:p>
            <a:r>
              <a:rPr lang="en-US" dirty="0" smtClean="0"/>
              <a:t>I forgot a word</a:t>
            </a:r>
          </a:p>
          <a:p>
            <a:r>
              <a:rPr lang="en-US" dirty="0" smtClean="0"/>
              <a:t>Because that’s the right answer     -_- </a:t>
            </a:r>
          </a:p>
        </p:txBody>
      </p:sp>
    </p:spTree>
    <p:extLst>
      <p:ext uri="{BB962C8B-B14F-4D97-AF65-F5344CB8AC3E}">
        <p14:creationId xmlns:p14="http://schemas.microsoft.com/office/powerpoint/2010/main" val="118999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comida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534400" cy="5691982"/>
          </a:xfrm>
        </p:spPr>
        <p:txBody>
          <a:bodyPr>
            <a:noAutofit/>
          </a:bodyPr>
          <a:lstStyle/>
          <a:p>
            <a:r>
              <a:rPr lang="en-US" sz="2400" dirty="0" smtClean="0"/>
              <a:t>I am hungry</a:t>
            </a:r>
          </a:p>
          <a:p>
            <a:r>
              <a:rPr lang="en-US" sz="2400" dirty="0" err="1" smtClean="0"/>
              <a:t>Tengo</a:t>
            </a:r>
            <a:r>
              <a:rPr lang="en-US" sz="2400" dirty="0" smtClean="0"/>
              <a:t> </a:t>
            </a:r>
            <a:r>
              <a:rPr lang="en-US" sz="2400" dirty="0" err="1" smtClean="0"/>
              <a:t>hambre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I am thirsty</a:t>
            </a:r>
          </a:p>
          <a:p>
            <a:r>
              <a:rPr lang="en-US" sz="2400" dirty="0" err="1" smtClean="0"/>
              <a:t>Tengo</a:t>
            </a:r>
            <a:r>
              <a:rPr lang="en-US" sz="2400" dirty="0" smtClean="0"/>
              <a:t> </a:t>
            </a:r>
            <a:r>
              <a:rPr lang="en-US" sz="2400" dirty="0" err="1" smtClean="0"/>
              <a:t>sed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El </a:t>
            </a:r>
            <a:r>
              <a:rPr lang="en-US" sz="2400" dirty="0" err="1" smtClean="0"/>
              <a:t>desayuno</a:t>
            </a:r>
            <a:r>
              <a:rPr lang="en-US" sz="2400" dirty="0" smtClean="0"/>
              <a:t>	</a:t>
            </a:r>
          </a:p>
          <a:p>
            <a:r>
              <a:rPr lang="en-US" sz="2400" dirty="0" smtClean="0"/>
              <a:t>El </a:t>
            </a:r>
            <a:r>
              <a:rPr lang="en-US" sz="2400" dirty="0" err="1" smtClean="0"/>
              <a:t>almuerzo</a:t>
            </a:r>
            <a:endParaRPr lang="en-US" sz="2400" dirty="0" smtClean="0"/>
          </a:p>
          <a:p>
            <a:r>
              <a:rPr lang="en-US" sz="2400" dirty="0" smtClean="0"/>
              <a:t>La </a:t>
            </a:r>
            <a:r>
              <a:rPr lang="en-US" sz="2400" dirty="0" err="1" smtClean="0"/>
              <a:t>cena</a:t>
            </a:r>
            <a:endParaRPr lang="en-US" sz="2400" dirty="0" smtClean="0"/>
          </a:p>
          <a:p>
            <a:r>
              <a:rPr lang="en-US" sz="2400" dirty="0" smtClean="0"/>
              <a:t>El </a:t>
            </a:r>
            <a:r>
              <a:rPr lang="en-US" sz="2400" dirty="0" err="1" smtClean="0"/>
              <a:t>postre</a:t>
            </a:r>
            <a:endParaRPr lang="en-US" sz="2400" dirty="0" smtClean="0"/>
          </a:p>
          <a:p>
            <a:r>
              <a:rPr lang="en-US" sz="2400" dirty="0" smtClean="0"/>
              <a:t>la </a:t>
            </a:r>
            <a:r>
              <a:rPr lang="en-US" sz="2400" dirty="0" err="1" smtClean="0"/>
              <a:t>merienda</a:t>
            </a:r>
            <a:endParaRPr lang="en-US" sz="2400" dirty="0" smtClean="0"/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7199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Desayunar</a:t>
            </a:r>
            <a:endParaRPr lang="en-US" dirty="0" smtClean="0"/>
          </a:p>
          <a:p>
            <a:r>
              <a:rPr lang="en-US" dirty="0" err="1" smtClean="0"/>
              <a:t>Almorzar</a:t>
            </a:r>
            <a:endParaRPr lang="en-US" dirty="0" smtClean="0"/>
          </a:p>
          <a:p>
            <a:r>
              <a:rPr lang="en-US" dirty="0" err="1"/>
              <a:t>C</a:t>
            </a:r>
            <a:r>
              <a:rPr lang="en-US" dirty="0" err="1" smtClean="0"/>
              <a:t>enar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0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Desayunar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desayuno</a:t>
            </a:r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desayunas</a:t>
            </a:r>
            <a:endParaRPr lang="en-US" dirty="0" smtClean="0"/>
          </a:p>
          <a:p>
            <a:r>
              <a:rPr lang="en-US" dirty="0" err="1" smtClean="0">
                <a:latin typeface="Calibri"/>
              </a:rPr>
              <a:t>Él</a:t>
            </a:r>
            <a:r>
              <a:rPr lang="en-US" dirty="0" smtClean="0">
                <a:latin typeface="Calibri"/>
              </a:rPr>
              <a:t>, </a:t>
            </a:r>
            <a:r>
              <a:rPr lang="en-US" dirty="0" err="1" smtClean="0">
                <a:latin typeface="Calibri"/>
              </a:rPr>
              <a:t>ella</a:t>
            </a:r>
            <a:r>
              <a:rPr lang="en-US" dirty="0" smtClean="0">
                <a:latin typeface="Calibri"/>
              </a:rPr>
              <a:t>, </a:t>
            </a:r>
            <a:r>
              <a:rPr lang="en-US" dirty="0" err="1" smtClean="0">
                <a:latin typeface="Calibri"/>
              </a:rPr>
              <a:t>usted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desayuna</a:t>
            </a:r>
            <a:endParaRPr lang="en-US" dirty="0" smtClean="0">
              <a:latin typeface="Calibri"/>
            </a:endParaRPr>
          </a:p>
          <a:p>
            <a:r>
              <a:rPr lang="en-US" dirty="0" err="1" smtClean="0">
                <a:latin typeface="Calibri"/>
              </a:rPr>
              <a:t>Nosotros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desayunamos</a:t>
            </a:r>
            <a:endParaRPr lang="en-US" dirty="0" smtClean="0">
              <a:latin typeface="Calibri"/>
            </a:endParaRPr>
          </a:p>
          <a:p>
            <a:r>
              <a:rPr lang="en-US" dirty="0" err="1" smtClean="0">
                <a:latin typeface="Calibri"/>
              </a:rPr>
              <a:t>Vosotros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desayunáis</a:t>
            </a:r>
            <a:endParaRPr lang="en-US" dirty="0" smtClean="0">
              <a:latin typeface="Calibri"/>
            </a:endParaRPr>
          </a:p>
          <a:p>
            <a:r>
              <a:rPr lang="en-US" dirty="0" err="1" smtClean="0">
                <a:latin typeface="Calibri"/>
              </a:rPr>
              <a:t>Ellos</a:t>
            </a:r>
            <a:r>
              <a:rPr lang="en-US" dirty="0" smtClean="0">
                <a:latin typeface="Calibri"/>
              </a:rPr>
              <a:t>, </a:t>
            </a:r>
            <a:r>
              <a:rPr lang="en-US" dirty="0" err="1" smtClean="0">
                <a:latin typeface="Calibri"/>
              </a:rPr>
              <a:t>ellas</a:t>
            </a:r>
            <a:r>
              <a:rPr lang="en-US" dirty="0" smtClean="0">
                <a:latin typeface="Calibri"/>
              </a:rPr>
              <a:t>, </a:t>
            </a:r>
            <a:r>
              <a:rPr lang="en-US" dirty="0" err="1" smtClean="0">
                <a:latin typeface="Calibri"/>
              </a:rPr>
              <a:t>uds</a:t>
            </a:r>
            <a:r>
              <a:rPr lang="en-US" dirty="0" smtClean="0">
                <a:latin typeface="Calibri"/>
              </a:rPr>
              <a:t>. </a:t>
            </a:r>
            <a:r>
              <a:rPr lang="en-US" dirty="0" err="1" smtClean="0">
                <a:latin typeface="Calibri"/>
              </a:rPr>
              <a:t>desayunan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48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Almorzar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almuerzo</a:t>
            </a:r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almuerzas</a:t>
            </a:r>
            <a:endParaRPr lang="en-US" dirty="0" smtClean="0"/>
          </a:p>
          <a:p>
            <a:r>
              <a:rPr lang="en-US" dirty="0" err="1" smtClean="0">
                <a:latin typeface="Calibri"/>
              </a:rPr>
              <a:t>Él</a:t>
            </a:r>
            <a:r>
              <a:rPr lang="en-US" dirty="0" smtClean="0">
                <a:latin typeface="Calibri"/>
              </a:rPr>
              <a:t>, </a:t>
            </a:r>
            <a:r>
              <a:rPr lang="en-US" dirty="0" err="1" smtClean="0">
                <a:latin typeface="Calibri"/>
              </a:rPr>
              <a:t>ella</a:t>
            </a:r>
            <a:r>
              <a:rPr lang="en-US" dirty="0" smtClean="0">
                <a:latin typeface="Calibri"/>
              </a:rPr>
              <a:t>, </a:t>
            </a:r>
            <a:r>
              <a:rPr lang="en-US" dirty="0" err="1" smtClean="0">
                <a:latin typeface="Calibri"/>
              </a:rPr>
              <a:t>ud</a:t>
            </a:r>
            <a:r>
              <a:rPr lang="en-US" dirty="0" smtClean="0">
                <a:latin typeface="Calibri"/>
              </a:rPr>
              <a:t>. </a:t>
            </a:r>
            <a:r>
              <a:rPr lang="en-US" dirty="0" err="1">
                <a:latin typeface="Calibri"/>
              </a:rPr>
              <a:t>a</a:t>
            </a:r>
            <a:r>
              <a:rPr lang="en-US" dirty="0" err="1" smtClean="0">
                <a:latin typeface="Calibri"/>
              </a:rPr>
              <a:t>lmuerza</a:t>
            </a:r>
            <a:endParaRPr lang="en-US" dirty="0" smtClean="0">
              <a:latin typeface="Calibri"/>
            </a:endParaRPr>
          </a:p>
          <a:p>
            <a:r>
              <a:rPr lang="en-US" dirty="0" err="1" smtClean="0">
                <a:latin typeface="Calibri"/>
              </a:rPr>
              <a:t>Nosotros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almorzamos</a:t>
            </a:r>
            <a:endParaRPr lang="en-US" dirty="0" smtClean="0">
              <a:latin typeface="Calibri"/>
            </a:endParaRPr>
          </a:p>
          <a:p>
            <a:r>
              <a:rPr lang="en-US" dirty="0" err="1" smtClean="0">
                <a:latin typeface="Calibri"/>
              </a:rPr>
              <a:t>Vosotros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almorzáis</a:t>
            </a:r>
            <a:endParaRPr lang="en-US" dirty="0" smtClean="0">
              <a:latin typeface="Calibri"/>
            </a:endParaRPr>
          </a:p>
          <a:p>
            <a:r>
              <a:rPr lang="en-US" dirty="0" err="1" smtClean="0">
                <a:latin typeface="Calibri"/>
              </a:rPr>
              <a:t>Ellos</a:t>
            </a:r>
            <a:r>
              <a:rPr lang="en-US" dirty="0" smtClean="0">
                <a:latin typeface="Calibri"/>
              </a:rPr>
              <a:t>, </a:t>
            </a:r>
            <a:r>
              <a:rPr lang="en-US" dirty="0" err="1" smtClean="0">
                <a:latin typeface="Calibri"/>
              </a:rPr>
              <a:t>ellas</a:t>
            </a:r>
            <a:r>
              <a:rPr lang="en-US" dirty="0" smtClean="0">
                <a:latin typeface="Calibri"/>
              </a:rPr>
              <a:t>, </a:t>
            </a:r>
            <a:r>
              <a:rPr lang="en-US" dirty="0" err="1" smtClean="0">
                <a:latin typeface="Calibri"/>
              </a:rPr>
              <a:t>uds</a:t>
            </a:r>
            <a:r>
              <a:rPr lang="en-US" dirty="0" smtClean="0">
                <a:latin typeface="Calibri"/>
              </a:rPr>
              <a:t>. </a:t>
            </a:r>
            <a:r>
              <a:rPr lang="en-US" dirty="0" err="1">
                <a:latin typeface="Calibri"/>
              </a:rPr>
              <a:t>a</a:t>
            </a:r>
            <a:r>
              <a:rPr lang="en-US" dirty="0" err="1" smtClean="0">
                <a:latin typeface="Calibri"/>
              </a:rPr>
              <a:t>lmuerzan</a:t>
            </a:r>
            <a:r>
              <a:rPr lang="en-US" dirty="0" smtClean="0">
                <a:latin typeface="Calibri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95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ceno</a:t>
            </a:r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cenas</a:t>
            </a:r>
            <a:endParaRPr lang="en-US" dirty="0" smtClean="0"/>
          </a:p>
          <a:p>
            <a:r>
              <a:rPr lang="en-US" dirty="0" err="1" smtClean="0">
                <a:latin typeface="Calibri"/>
              </a:rPr>
              <a:t>Él</a:t>
            </a:r>
            <a:r>
              <a:rPr lang="en-US" dirty="0" smtClean="0">
                <a:latin typeface="Calibri"/>
              </a:rPr>
              <a:t>, </a:t>
            </a:r>
            <a:r>
              <a:rPr lang="en-US" dirty="0" err="1" smtClean="0">
                <a:latin typeface="Calibri"/>
              </a:rPr>
              <a:t>ella</a:t>
            </a:r>
            <a:r>
              <a:rPr lang="en-US" dirty="0" smtClean="0">
                <a:latin typeface="Calibri"/>
              </a:rPr>
              <a:t>, </a:t>
            </a:r>
            <a:r>
              <a:rPr lang="en-US" dirty="0" err="1" smtClean="0">
                <a:latin typeface="Calibri"/>
              </a:rPr>
              <a:t>ud</a:t>
            </a:r>
            <a:r>
              <a:rPr lang="en-US" dirty="0" smtClean="0">
                <a:latin typeface="Calibri"/>
              </a:rPr>
              <a:t>. </a:t>
            </a:r>
            <a:r>
              <a:rPr lang="en-US" dirty="0" err="1" smtClean="0">
                <a:latin typeface="Calibri"/>
              </a:rPr>
              <a:t>cena</a:t>
            </a:r>
            <a:endParaRPr lang="en-US" dirty="0" smtClean="0">
              <a:latin typeface="Calibri"/>
            </a:endParaRPr>
          </a:p>
          <a:p>
            <a:r>
              <a:rPr lang="en-US" dirty="0" err="1" smtClean="0">
                <a:latin typeface="Calibri"/>
              </a:rPr>
              <a:t>Nosotros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cenamos</a:t>
            </a:r>
            <a:endParaRPr lang="en-US" dirty="0" smtClean="0">
              <a:latin typeface="Calibri"/>
            </a:endParaRPr>
          </a:p>
          <a:p>
            <a:r>
              <a:rPr lang="en-US" dirty="0" err="1" smtClean="0">
                <a:latin typeface="Calibri"/>
              </a:rPr>
              <a:t>Vosotros</a:t>
            </a:r>
            <a:r>
              <a:rPr lang="en-US" dirty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cenáis</a:t>
            </a:r>
            <a:endParaRPr lang="en-US" dirty="0" smtClean="0">
              <a:latin typeface="Calibri"/>
            </a:endParaRPr>
          </a:p>
          <a:p>
            <a:r>
              <a:rPr lang="en-US" dirty="0" err="1" smtClean="0">
                <a:latin typeface="Calibri"/>
              </a:rPr>
              <a:t>Ellos</a:t>
            </a:r>
            <a:r>
              <a:rPr lang="en-US" dirty="0" smtClean="0">
                <a:latin typeface="Calibri"/>
              </a:rPr>
              <a:t>, </a:t>
            </a:r>
            <a:r>
              <a:rPr lang="en-US" dirty="0" err="1" smtClean="0">
                <a:latin typeface="Calibri"/>
              </a:rPr>
              <a:t>ellas</a:t>
            </a:r>
            <a:r>
              <a:rPr lang="en-US" dirty="0" smtClean="0">
                <a:latin typeface="Calibri"/>
              </a:rPr>
              <a:t>, </a:t>
            </a:r>
            <a:r>
              <a:rPr lang="en-US" dirty="0" err="1" smtClean="0">
                <a:latin typeface="Calibri"/>
              </a:rPr>
              <a:t>uds</a:t>
            </a:r>
            <a:r>
              <a:rPr lang="en-US" dirty="0" smtClean="0">
                <a:latin typeface="Calibri"/>
              </a:rPr>
              <a:t>. </a:t>
            </a:r>
            <a:r>
              <a:rPr lang="en-US" dirty="0" err="1" smtClean="0">
                <a:latin typeface="Calibri"/>
              </a:rPr>
              <a:t>cenan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84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32164</TotalTime>
  <Words>754</Words>
  <Application>Microsoft Office PowerPoint</Application>
  <PresentationFormat>On-screen Show (4:3)</PresentationFormat>
  <Paragraphs>268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Calibri</vt:lpstr>
      <vt:lpstr>Wingdings</vt:lpstr>
      <vt:lpstr>Office Theme</vt:lpstr>
      <vt:lpstr>Unidad 3: La comida, el restaurante </vt:lpstr>
      <vt:lpstr>Examenes - Correcciones</vt:lpstr>
      <vt:lpstr>PowerPoint Presentation</vt:lpstr>
      <vt:lpstr>Bad reasons</vt:lpstr>
      <vt:lpstr>La comida</vt:lpstr>
      <vt:lpstr>Comer</vt:lpstr>
      <vt:lpstr>Desayunar</vt:lpstr>
      <vt:lpstr>Almorzar</vt:lpstr>
      <vt:lpstr>Cenar</vt:lpstr>
      <vt:lpstr>El desayuno</vt:lpstr>
      <vt:lpstr>El café</vt:lpstr>
      <vt:lpstr>La leche</vt:lpstr>
      <vt:lpstr>El jugo</vt:lpstr>
      <vt:lpstr>El cereal</vt:lpstr>
      <vt:lpstr>El pan</vt:lpstr>
      <vt:lpstr>El sándwich</vt:lpstr>
      <vt:lpstr>La lechuga</vt:lpstr>
      <vt:lpstr>El queso </vt:lpstr>
      <vt:lpstr>La fruta</vt:lpstr>
      <vt:lpstr>Verbos</vt:lpstr>
      <vt:lpstr>Verbos</vt:lpstr>
      <vt:lpstr>Verbos</vt:lpstr>
      <vt:lpstr>Desear</vt:lpstr>
      <vt:lpstr>Pedir (ei)</vt:lpstr>
      <vt:lpstr>Servir (ei)</vt:lpstr>
      <vt:lpstr>Querer (eie)</vt:lpstr>
      <vt:lpstr>Preferir (eie)</vt:lpstr>
      <vt:lpstr>Descripciones</vt:lpstr>
      <vt:lpstr>Más comidas</vt:lpstr>
      <vt:lpstr>Mas cosas</vt:lpstr>
      <vt:lpstr>Más cosas…</vt:lpstr>
      <vt:lpstr>Para los menus</vt:lpstr>
      <vt:lpstr>Más comidas</vt:lpstr>
      <vt:lpstr>Personas en el restaurante…</vt:lpstr>
      <vt:lpstr>Crea un menú para un restaurante(20)</vt:lpstr>
      <vt:lpstr>El martes - trabajo </vt:lpstr>
      <vt:lpstr>Pedidos</vt:lpstr>
      <vt:lpstr>El Argumento de Venta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3 </dc:title>
  <dc:creator>DMA-9</dc:creator>
  <cp:lastModifiedBy>Marissa Berlant</cp:lastModifiedBy>
  <cp:revision>47</cp:revision>
  <dcterms:created xsi:type="dcterms:W3CDTF">2014-09-18T23:47:12Z</dcterms:created>
  <dcterms:modified xsi:type="dcterms:W3CDTF">2016-09-27T11:20:31Z</dcterms:modified>
</cp:coreProperties>
</file>