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6" r:id="rId2"/>
    <p:sldId id="315" r:id="rId3"/>
    <p:sldId id="289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42" d="100"/>
          <a:sy n="42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3-09T17:18:08.49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3399 17264 0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fld id="{C89701CC-4A1E-4F1E-A44F-200B81AE1A54}" type="datetimeFigureOut">
              <a:rPr lang="en-US" altLang="en-US"/>
              <a:pPr/>
              <a:t>10/31/2016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fld id="{F53C8285-896D-4AE7-BFBB-F48C093035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4637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ea typeface="ＭＳ Ｐゴシック" pitchFamily="34" charset="-128"/>
              </a:rPr>
              <a:t>Created by Educational Technology Network. www.edtechnetwork.com 2009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A28A59D-23DD-4E12-8F29-9533D613B269}" type="slidenum">
              <a:rPr lang="en-US" altLang="en-US" sz="1200">
                <a:latin typeface="Calibri" pitchFamily="34" charset="0"/>
              </a:rPr>
              <a:pPr eaLnBrk="1" hangingPunct="1"/>
              <a:t>1</a:t>
            </a:fld>
            <a:endParaRPr lang="en-US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8020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3C8A0D0-1605-400D-82EB-0EF3ECE86790}" type="slidenum">
              <a:rPr lang="en-US" altLang="en-US" sz="1200">
                <a:latin typeface="Calibri" pitchFamily="34" charset="0"/>
              </a:rPr>
              <a:pPr eaLnBrk="1" hangingPunct="1"/>
              <a:t>10</a:t>
            </a:fld>
            <a:endParaRPr lang="en-US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55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5D945BC-B58F-4776-9B83-95B9CE94A8B8}" type="slidenum">
              <a:rPr lang="en-US" altLang="en-US" sz="1200">
                <a:latin typeface="Calibri" pitchFamily="34" charset="0"/>
              </a:rPr>
              <a:pPr eaLnBrk="1" hangingPunct="1"/>
              <a:t>11</a:t>
            </a:fld>
            <a:endParaRPr lang="en-US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1126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9921656-3531-4441-AFAE-41CB82975A1C}" type="slidenum">
              <a:rPr lang="en-US" altLang="en-US" sz="1200">
                <a:latin typeface="Calibri" pitchFamily="34" charset="0"/>
              </a:rPr>
              <a:pPr eaLnBrk="1" hangingPunct="1"/>
              <a:t>12</a:t>
            </a:fld>
            <a:endParaRPr lang="en-US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585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0210073-B0D5-49E9-AC58-633B0179A6AD}" type="slidenum">
              <a:rPr lang="en-US" altLang="en-US" sz="1200">
                <a:latin typeface="Calibri" pitchFamily="34" charset="0"/>
              </a:rPr>
              <a:pPr eaLnBrk="1" hangingPunct="1"/>
              <a:t>13</a:t>
            </a:fld>
            <a:endParaRPr lang="en-US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0857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27E5440-AF22-43D1-B940-D49AFB1149F7}" type="slidenum">
              <a:rPr lang="en-US" altLang="en-US" sz="1200">
                <a:latin typeface="Calibri" pitchFamily="34" charset="0"/>
              </a:rPr>
              <a:pPr eaLnBrk="1" hangingPunct="1"/>
              <a:t>14</a:t>
            </a:fld>
            <a:endParaRPr lang="en-US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4103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E356B4B-A187-4EA1-AB77-9D71CF182818}" type="slidenum">
              <a:rPr lang="en-US" altLang="en-US" sz="1200">
                <a:latin typeface="Calibri" pitchFamily="34" charset="0"/>
              </a:rPr>
              <a:pPr eaLnBrk="1" hangingPunct="1"/>
              <a:t>15</a:t>
            </a:fld>
            <a:endParaRPr lang="en-US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7983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E5F9670-597A-425C-B9E2-3B02ED1A764B}" type="slidenum">
              <a:rPr lang="en-US" altLang="en-US" sz="1200">
                <a:latin typeface="Calibri" pitchFamily="34" charset="0"/>
              </a:rPr>
              <a:pPr eaLnBrk="1" hangingPunct="1"/>
              <a:t>16</a:t>
            </a:fld>
            <a:endParaRPr lang="en-US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1175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44530A1-45DB-4687-B289-B17163AE4DE9}" type="slidenum">
              <a:rPr lang="en-US" altLang="en-US" sz="1200">
                <a:latin typeface="Calibri" pitchFamily="34" charset="0"/>
              </a:rPr>
              <a:pPr eaLnBrk="1" hangingPunct="1"/>
              <a:t>17</a:t>
            </a:fld>
            <a:endParaRPr lang="en-US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0498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3AC4A8F-E63A-46FE-944B-C223268C5D2C}" type="slidenum">
              <a:rPr lang="en-US" altLang="en-US" sz="1200">
                <a:latin typeface="Calibri" pitchFamily="34" charset="0"/>
              </a:rPr>
              <a:pPr eaLnBrk="1" hangingPunct="1"/>
              <a:t>18</a:t>
            </a:fld>
            <a:endParaRPr lang="en-US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6579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90D8C15-528F-4FB2-9373-5B40234A0AE6}" type="slidenum">
              <a:rPr lang="en-US" altLang="en-US" sz="1200">
                <a:latin typeface="Calibri" pitchFamily="34" charset="0"/>
              </a:rPr>
              <a:pPr eaLnBrk="1" hangingPunct="1"/>
              <a:t>19</a:t>
            </a:fld>
            <a:endParaRPr lang="en-US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603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A094528-8658-47CD-BD95-0712A0AC5BB0}" type="slidenum">
              <a:rPr lang="en-US" altLang="en-US" sz="1200">
                <a:latin typeface="Calibri" pitchFamily="34" charset="0"/>
              </a:rPr>
              <a:pPr eaLnBrk="1" hangingPunct="1"/>
              <a:t>2</a:t>
            </a:fld>
            <a:endParaRPr lang="en-US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7939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E472064-AE25-48D2-B96D-ACE42D5E5D38}" type="slidenum">
              <a:rPr lang="en-US" altLang="en-US" sz="1200">
                <a:latin typeface="Calibri" pitchFamily="34" charset="0"/>
              </a:rPr>
              <a:pPr eaLnBrk="1" hangingPunct="1"/>
              <a:t>20</a:t>
            </a:fld>
            <a:endParaRPr lang="en-US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6515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670DF40-F7E4-4939-B95C-D4422B5F37DA}" type="slidenum">
              <a:rPr lang="en-US" altLang="en-US" sz="1200">
                <a:latin typeface="Calibri" pitchFamily="34" charset="0"/>
              </a:rPr>
              <a:pPr eaLnBrk="1" hangingPunct="1"/>
              <a:t>21</a:t>
            </a:fld>
            <a:endParaRPr lang="en-US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9392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ea typeface="ＭＳ Ｐゴシック" pitchFamily="34" charset="-128"/>
              </a:rPr>
              <a:t>Subjective rhythmization experiment</a:t>
            </a: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6C66056-E815-47BE-8AC8-21A846D754E9}" type="slidenum">
              <a:rPr lang="en-US" altLang="en-US" sz="1200">
                <a:latin typeface="Calibri" pitchFamily="34" charset="0"/>
              </a:rPr>
              <a:pPr eaLnBrk="1" hangingPunct="1"/>
              <a:t>22</a:t>
            </a:fld>
            <a:endParaRPr lang="en-US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6157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DAB928F-A7B2-4D87-AA56-29FABD2B501E}" type="slidenum">
              <a:rPr lang="en-US" altLang="en-US" sz="1200">
                <a:latin typeface="Calibri" pitchFamily="34" charset="0"/>
              </a:rPr>
              <a:pPr eaLnBrk="1" hangingPunct="1"/>
              <a:t>23</a:t>
            </a:fld>
            <a:endParaRPr lang="en-US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5697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CC38C38-899B-4B63-BB10-B48A27B491AD}" type="slidenum">
              <a:rPr lang="en-US" altLang="en-US" sz="1200">
                <a:latin typeface="Calibri" pitchFamily="34" charset="0"/>
              </a:rPr>
              <a:pPr eaLnBrk="1" hangingPunct="1"/>
              <a:t>24</a:t>
            </a:fld>
            <a:endParaRPr lang="en-US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7067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E8E4B35-B2F7-45C4-9471-4A62135F69ED}" type="slidenum">
              <a:rPr lang="en-US" altLang="en-US" sz="1200">
                <a:latin typeface="Calibri" pitchFamily="34" charset="0"/>
              </a:rPr>
              <a:pPr eaLnBrk="1" hangingPunct="1"/>
              <a:t>25</a:t>
            </a:fld>
            <a:endParaRPr lang="en-US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7651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6542CC9-9F69-4225-97E0-BA37505CFFB4}" type="slidenum">
              <a:rPr lang="en-US" altLang="en-US" sz="1200">
                <a:latin typeface="Calibri" pitchFamily="34" charset="0"/>
              </a:rPr>
              <a:pPr eaLnBrk="1" hangingPunct="1"/>
              <a:t>26</a:t>
            </a:fld>
            <a:endParaRPr lang="en-US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8601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FD9976F-0F23-4938-ADD1-D7BE2DFB64F2}" type="slidenum">
              <a:rPr lang="en-US" altLang="en-US" sz="1200">
                <a:latin typeface="Calibri" pitchFamily="34" charset="0"/>
              </a:rPr>
              <a:pPr eaLnBrk="1" hangingPunct="1"/>
              <a:t>27</a:t>
            </a:fld>
            <a:endParaRPr lang="en-US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383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2007B0A-2773-4385-92C7-624C802B9328}" type="slidenum">
              <a:rPr lang="en-US" altLang="en-US" sz="1200">
                <a:latin typeface="Calibri" pitchFamily="34" charset="0"/>
              </a:rPr>
              <a:pPr eaLnBrk="1" hangingPunct="1"/>
              <a:t>3</a:t>
            </a:fld>
            <a:endParaRPr lang="en-US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494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C231A86-B2C2-47B0-B880-ABA33A724FBA}" type="slidenum">
              <a:rPr lang="en-US" altLang="en-US" sz="1200">
                <a:latin typeface="Calibri" pitchFamily="34" charset="0"/>
              </a:rPr>
              <a:pPr eaLnBrk="1" hangingPunct="1"/>
              <a:t>4</a:t>
            </a:fld>
            <a:endParaRPr lang="en-US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564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80B78DE-9945-4A08-AE78-8409B95E7D7F}" type="slidenum">
              <a:rPr lang="en-US" altLang="en-US" sz="1200">
                <a:latin typeface="Calibri" pitchFamily="34" charset="0"/>
              </a:rPr>
              <a:pPr eaLnBrk="1" hangingPunct="1"/>
              <a:t>5</a:t>
            </a:fld>
            <a:endParaRPr lang="en-US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327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FCF2BCD-E3C8-4773-B8A6-DC35CCD44F29}" type="slidenum">
              <a:rPr lang="en-US" altLang="en-US" sz="1200">
                <a:latin typeface="Calibri" pitchFamily="34" charset="0"/>
              </a:rPr>
              <a:pPr eaLnBrk="1" hangingPunct="1"/>
              <a:t>6</a:t>
            </a:fld>
            <a:endParaRPr lang="en-US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163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7E9ACC9-389E-46C9-B0B2-7A799EF41791}" type="slidenum">
              <a:rPr lang="en-US" altLang="en-US" sz="1200">
                <a:latin typeface="Calibri" pitchFamily="34" charset="0"/>
              </a:rPr>
              <a:pPr eaLnBrk="1" hangingPunct="1"/>
              <a:t>7</a:t>
            </a:fld>
            <a:endParaRPr lang="en-US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47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0048A9A-095E-40E2-82FC-5BD3F973F42C}" type="slidenum">
              <a:rPr lang="en-US" altLang="en-US" sz="1200">
                <a:latin typeface="Calibri" pitchFamily="34" charset="0"/>
              </a:rPr>
              <a:pPr eaLnBrk="1" hangingPunct="1"/>
              <a:t>8</a:t>
            </a:fld>
            <a:endParaRPr lang="en-US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630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17176CB-6880-425A-9CBA-E07931D0EF91}" type="slidenum">
              <a:rPr lang="en-US" altLang="en-US" sz="1200">
                <a:latin typeface="Calibri" pitchFamily="34" charset="0"/>
              </a:rPr>
              <a:pPr eaLnBrk="1" hangingPunct="1"/>
              <a:t>9</a:t>
            </a:fld>
            <a:endParaRPr lang="en-US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428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3561E2-142F-4C37-8A65-E9FE8B8AC6C6}" type="datetimeFigureOut">
              <a:rPr lang="en-US" altLang="en-US"/>
              <a:pPr/>
              <a:t>10/31/2016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10118-C656-4CE2-9D1A-29B7B82A2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634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F92B01-F86C-4EF0-B1D6-0932F01904E9}" type="datetimeFigureOut">
              <a:rPr lang="en-US" altLang="en-US"/>
              <a:pPr/>
              <a:t>10/31/2016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AD959-AE2D-452E-8FA6-2EFA7C1B03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556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1" cap="none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C6F847-368E-4E69-B722-12CE7811464E}" type="datetimeFigureOut">
              <a:rPr lang="en-US" altLang="en-US"/>
              <a:pPr/>
              <a:t>10/31/2016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79954-7BD1-432A-A7C8-AB5503BBDA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22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C82AA8-D6C6-4552-A6DE-FC1F04AE7D0E}" type="datetimeFigureOut">
              <a:rPr lang="en-US" altLang="en-US"/>
              <a:pPr/>
              <a:t>10/31/2016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02CEB-3142-4C7A-A656-C1D7CB4A06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994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DC5B39-ED57-41E6-8C4E-F4D7AEB623D6}" type="datetimeFigureOut">
              <a:rPr lang="en-US" altLang="en-US"/>
              <a:pPr/>
              <a:t>10/31/2016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F302B-624D-4D72-88D8-AB38EC5187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6411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723F45-8BD4-4926-A04E-68D81CBBEBBF}" type="datetimeFigureOut">
              <a:rPr lang="en-US" altLang="en-US"/>
              <a:pPr/>
              <a:t>10/31/2016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E5926-DD3E-4195-8294-90554D36AD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112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7E3196-9F61-41C7-8E46-97D47CD89B13}" type="datetimeFigureOut">
              <a:rPr lang="en-US" altLang="en-US"/>
              <a:pPr/>
              <a:t>10/31/2016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3C891-E669-4E08-99CA-D758F17259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83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392030-3570-4907-B9DF-3E06ADC78E56}" type="datetimeFigureOut">
              <a:rPr lang="en-US" altLang="en-US"/>
              <a:pPr/>
              <a:t>10/31/2016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ACA1B-F7E2-47A5-B269-E98E586FCB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096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78499B-0B22-4680-B789-EC4E325ECF80}" type="datetimeFigureOut">
              <a:rPr lang="en-US" altLang="en-US"/>
              <a:pPr/>
              <a:t>10/31/2016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70444-BFB1-4320-9036-9E6F4F43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66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F81056-AC61-41B3-8ACD-52B21C76E73E}" type="datetimeFigureOut">
              <a:rPr lang="en-US" altLang="en-US"/>
              <a:pPr/>
              <a:t>10/31/2016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74620-7092-41C3-A578-4A0E0F0553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2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081866-C406-4447-B2A2-D881D9F8239C}" type="datetimeFigureOut">
              <a:rPr lang="en-US" altLang="en-US"/>
              <a:pPr/>
              <a:t>10/31/2016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474D5-F822-44C2-B695-F64097330F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09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0047FF"/>
            </a:gs>
            <a:gs pos="13000">
              <a:srgbClr val="0047FF"/>
            </a:gs>
            <a:gs pos="20000">
              <a:srgbClr val="000082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fld id="{13D3E7F3-BDA5-4D00-BE86-AE36C84B8617}" type="datetimeFigureOut">
              <a:rPr lang="en-US" altLang="en-US"/>
              <a:pPr/>
              <a:t>10/31/2016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fld id="{1798714A-1D12-4086-8DBC-1E86EB603F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 spc="150">
          <a:ln w="11430"/>
          <a:solidFill>
            <a:srgbClr val="F8F8F8"/>
          </a:solidFill>
          <a:effectLst>
            <a:outerShdw blurRad="25400" algn="tl" rotWithShape="0">
              <a:srgbClr val="000000">
                <a:alpha val="43000"/>
              </a:srgbClr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8F8F8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8F8F8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8F8F8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8F8F8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8F8F8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8F8F8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8F8F8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8F8F8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FFFF00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6.xml"/><Relationship Id="rId18" Type="http://schemas.openxmlformats.org/officeDocument/2006/relationships/slide" Target="slide21.xml"/><Relationship Id="rId3" Type="http://schemas.openxmlformats.org/officeDocument/2006/relationships/slide" Target="slide4.xml"/><Relationship Id="rId21" Type="http://schemas.openxmlformats.org/officeDocument/2006/relationships/slide" Target="slide18.xml"/><Relationship Id="rId7" Type="http://schemas.openxmlformats.org/officeDocument/2006/relationships/slide" Target="slide11.xml"/><Relationship Id="rId12" Type="http://schemas.openxmlformats.org/officeDocument/2006/relationships/slide" Target="slide17.xml"/><Relationship Id="rId17" Type="http://schemas.openxmlformats.org/officeDocument/2006/relationships/slide" Target="slide22.xml"/><Relationship Id="rId25" Type="http://schemas.openxmlformats.org/officeDocument/2006/relationships/slide" Target="slide23.xml"/><Relationship Id="rId2" Type="http://schemas.openxmlformats.org/officeDocument/2006/relationships/notesSlide" Target="../notesSlides/notesSlide2.xml"/><Relationship Id="rId16" Type="http://schemas.openxmlformats.org/officeDocument/2006/relationships/slide" Target="slide13.xml"/><Relationship Id="rId20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4.xml"/><Relationship Id="rId5" Type="http://schemas.openxmlformats.org/officeDocument/2006/relationships/slide" Target="slide6.xml"/><Relationship Id="rId15" Type="http://schemas.openxmlformats.org/officeDocument/2006/relationships/slide" Target="slide14.xml"/><Relationship Id="rId23" Type="http://schemas.openxmlformats.org/officeDocument/2006/relationships/slide" Target="slide26.xml"/><Relationship Id="rId10" Type="http://schemas.openxmlformats.org/officeDocument/2006/relationships/slide" Target="slide8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9.xml"/><Relationship Id="rId14" Type="http://schemas.openxmlformats.org/officeDocument/2006/relationships/slide" Target="slide15.xml"/><Relationship Id="rId22" Type="http://schemas.openxmlformats.org/officeDocument/2006/relationships/slide" Target="slide2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emf"/><Relationship Id="rId4" Type="http://schemas.openxmlformats.org/officeDocument/2006/relationships/customXml" Target="../ink/ink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JeopardyIcon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8412163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92162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Vocabulario-unidad</a:t>
            </a:r>
            <a:r>
              <a:rPr lang="en-US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4</a:t>
            </a:r>
            <a:r>
              <a:rPr lang="en-US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ea typeface="+mj-ea"/>
                <a:cs typeface="+mj-cs"/>
              </a:rPr>
              <a:t>– 30 Points</a:t>
            </a:r>
            <a:endParaRPr lang="en-US" spc="0" dirty="0">
              <a:ln w="50800"/>
              <a:solidFill>
                <a:schemeClr val="bg1">
                  <a:shade val="50000"/>
                </a:schemeClr>
              </a:solidFill>
              <a:effectLst/>
              <a:ea typeface="+mj-ea"/>
              <a:cs typeface="+mj-cs"/>
            </a:endParaRP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1371600"/>
            <a:ext cx="82296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ANSWER: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¿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Vistes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en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los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calcetines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o los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zapatos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primero?</a:t>
            </a:r>
            <a:endParaRPr lang="en-US" altLang="en-US" dirty="0">
              <a:latin typeface="Calibri" pitchFamily="34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QUESTION: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Visto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en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_______________ primero./ Primero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visto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en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_____________.</a:t>
            </a:r>
            <a:endParaRPr lang="en-US" altLang="en-US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Vocabulario-unidad</a:t>
            </a:r>
            <a:r>
              <a:rPr lang="en-US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4</a:t>
            </a:r>
            <a:r>
              <a:rPr lang="en-US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ea typeface="+mj-ea"/>
                <a:cs typeface="+mj-cs"/>
              </a:rPr>
              <a:t>– 40 Points</a:t>
            </a:r>
            <a:endParaRPr lang="en-US" spc="0" dirty="0">
              <a:ln w="50800"/>
              <a:solidFill>
                <a:schemeClr val="bg1">
                  <a:shade val="50000"/>
                </a:schemeClr>
              </a:solidFill>
              <a:effectLst/>
              <a:ea typeface="+mj-ea"/>
              <a:cs typeface="+mj-cs"/>
            </a:endParaRP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1371600"/>
            <a:ext cx="822960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ANSWER: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¿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Qué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es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tu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película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favorita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?</a:t>
            </a:r>
            <a:endParaRPr lang="en-US" altLang="en-US" dirty="0">
              <a:latin typeface="Calibri" pitchFamily="34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QUESTION: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Mi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película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favorita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es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_________________.</a:t>
            </a:r>
            <a:endParaRPr lang="en-US" altLang="en-US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Vocabulario-unidad</a:t>
            </a:r>
            <a:r>
              <a:rPr lang="en-US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4</a:t>
            </a:r>
            <a:r>
              <a:rPr lang="en-US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ea typeface="+mj-ea"/>
                <a:cs typeface="+mj-cs"/>
              </a:rPr>
              <a:t>– 50 Points</a:t>
            </a:r>
            <a:endParaRPr lang="en-US" spc="0" dirty="0">
              <a:ln w="50800"/>
              <a:solidFill>
                <a:schemeClr val="bg1">
                  <a:shade val="50000"/>
                </a:schemeClr>
              </a:solidFill>
              <a:effectLst/>
              <a:ea typeface="+mj-ea"/>
              <a:cs typeface="+mj-cs"/>
            </a:endParaRP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1219200"/>
            <a:ext cx="82296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QUESTION: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¿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Dónde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está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el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coche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?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Usa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una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palabra del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vocabulario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en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la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respuesta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. </a:t>
            </a:r>
            <a:endParaRPr lang="en-US" altLang="en-US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ANSWER: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El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coche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está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en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la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calle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/al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lado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de la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ventanilla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/el cine, etc.</a:t>
            </a:r>
            <a:endParaRPr lang="en-US" altLang="en-US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ea typeface="+mj-ea"/>
                <a:cs typeface="+mj-cs"/>
              </a:rPr>
              <a:t>Ver</a:t>
            </a:r>
            <a:r>
              <a:rPr lang="en-US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ea typeface="+mj-ea"/>
                <a:cs typeface="+mj-cs"/>
              </a:rPr>
              <a:t>– 10 Points</a:t>
            </a:r>
            <a:endParaRPr lang="en-US" spc="0" dirty="0">
              <a:ln w="50800"/>
              <a:solidFill>
                <a:schemeClr val="bg1">
                  <a:shade val="50000"/>
                </a:schemeClr>
              </a:solidFill>
              <a:effectLst/>
              <a:ea typeface="+mj-ea"/>
              <a:cs typeface="+mj-cs"/>
            </a:endParaRP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1291771"/>
            <a:ext cx="822960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ANSWER: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¿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Ves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el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agua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?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Usa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un “DOP.”</a:t>
            </a:r>
            <a:endParaRPr lang="en-US" altLang="en-US" dirty="0">
              <a:latin typeface="Calibri" pitchFamily="34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QUESTION: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Sí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, lo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veo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  <a:endParaRPr lang="en-US" altLang="en-US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ea typeface="+mj-ea"/>
                <a:cs typeface="+mj-cs"/>
              </a:rPr>
              <a:t>Ver</a:t>
            </a:r>
            <a:r>
              <a:rPr lang="en-US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ea typeface="+mj-ea"/>
                <a:cs typeface="+mj-cs"/>
              </a:rPr>
              <a:t>– 20 Points</a:t>
            </a:r>
            <a:endParaRPr lang="en-US" spc="0" dirty="0">
              <a:ln w="50800"/>
              <a:solidFill>
                <a:schemeClr val="bg1">
                  <a:shade val="50000"/>
                </a:schemeClr>
              </a:solidFill>
              <a:effectLst/>
              <a:ea typeface="+mj-ea"/>
              <a:cs typeface="+mj-cs"/>
            </a:endParaRP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1371600"/>
            <a:ext cx="822960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ANSWER: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La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veo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en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el cine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. Create the question.</a:t>
            </a:r>
            <a:endParaRPr lang="en-US" altLang="en-US" dirty="0">
              <a:latin typeface="Calibri" pitchFamily="34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QUESTION: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¿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Dónde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ves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la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película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?</a:t>
            </a:r>
            <a:endParaRPr lang="en-US" altLang="en-US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Ver</a:t>
            </a:r>
            <a:r>
              <a:rPr lang="en-US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ea typeface="+mj-ea"/>
                <a:cs typeface="+mj-cs"/>
              </a:rPr>
              <a:t>– 30 Points</a:t>
            </a:r>
            <a:endParaRPr lang="en-US" spc="0" dirty="0">
              <a:ln w="50800"/>
              <a:solidFill>
                <a:schemeClr val="bg1">
                  <a:shade val="50000"/>
                </a:schemeClr>
              </a:solidFill>
              <a:effectLst/>
              <a:ea typeface="+mj-ea"/>
              <a:cs typeface="+mj-cs"/>
            </a:endParaRP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1371600"/>
            <a:ext cx="82296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ANSWER: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¿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Quieren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ustedes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ver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la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película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i="1" dirty="0" smtClean="0">
                <a:solidFill>
                  <a:schemeClr val="bg1"/>
                </a:solidFill>
                <a:latin typeface="Calibri" pitchFamily="34" charset="0"/>
              </a:rPr>
              <a:t>Hunger Games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?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Usa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un DOP.</a:t>
            </a:r>
            <a:endParaRPr lang="en-US" altLang="en-US" dirty="0">
              <a:latin typeface="Calibri" pitchFamily="34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QUESTION: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Sí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, la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queremos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ver./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Sí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,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queremos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verla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  <a:endParaRPr lang="en-US" altLang="en-US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Ver</a:t>
            </a:r>
            <a:r>
              <a:rPr lang="en-US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ea typeface="+mj-ea"/>
                <a:cs typeface="+mj-cs"/>
              </a:rPr>
              <a:t>– 40 Points</a:t>
            </a:r>
            <a:endParaRPr lang="en-US" spc="0" dirty="0">
              <a:ln w="50800"/>
              <a:solidFill>
                <a:schemeClr val="bg1">
                  <a:shade val="50000"/>
                </a:schemeClr>
              </a:solidFill>
              <a:effectLst/>
              <a:ea typeface="+mj-ea"/>
              <a:cs typeface="+mj-cs"/>
            </a:endParaRP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1371600"/>
            <a:ext cx="8229600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ANSWER: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Vemos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el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chico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que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lleva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los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pantalones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cortos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,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una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camiseta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y los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calcetines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  <a:endParaRPr lang="en-US" altLang="en-US" dirty="0">
              <a:latin typeface="Calibri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QUESTION: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We see the boy that wears shorts, a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tshirt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and socks.</a:t>
            </a:r>
            <a:endParaRPr lang="en-US" altLang="en-US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Ver</a:t>
            </a:r>
            <a:r>
              <a:rPr lang="en-US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ea typeface="+mj-ea"/>
                <a:cs typeface="+mj-cs"/>
              </a:rPr>
              <a:t>– 50 Points</a:t>
            </a:r>
            <a:endParaRPr lang="en-US" spc="0" dirty="0">
              <a:ln w="50800"/>
              <a:solidFill>
                <a:schemeClr val="bg1">
                  <a:shade val="50000"/>
                </a:schemeClr>
              </a:solidFill>
              <a:effectLst/>
              <a:ea typeface="+mj-ea"/>
              <a:cs typeface="+mj-cs"/>
            </a:endParaRP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838200"/>
            <a:ext cx="822960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ANSWER: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No, no la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veo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. Create the question.</a:t>
            </a:r>
            <a:endParaRPr lang="en-US" altLang="en-US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QUESTION: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¿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Ves</a:t>
            </a:r>
            <a:r>
              <a:rPr lang="en-US" altLang="en-U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_______?</a:t>
            </a:r>
            <a:endParaRPr lang="en-US" altLang="en-US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ea typeface="+mj-ea"/>
                <a:cs typeface="+mj-cs"/>
              </a:rPr>
              <a:t>DOP – 10 Points</a:t>
            </a:r>
            <a:endParaRPr lang="en-US" spc="0" dirty="0">
              <a:ln w="50800"/>
              <a:solidFill>
                <a:schemeClr val="bg1">
                  <a:shade val="50000"/>
                </a:schemeClr>
              </a:solidFill>
              <a:effectLst/>
              <a:ea typeface="+mj-ea"/>
              <a:cs typeface="+mj-cs"/>
            </a:endParaRP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7620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1371600"/>
            <a:ext cx="82296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ANSWER: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Como la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ensalada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en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la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escuela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. (Rewrite with DOP)</a:t>
            </a:r>
            <a:endParaRPr lang="en-US" altLang="en-US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endParaRPr lang="en-US" altLang="en-US" dirty="0">
              <a:latin typeface="Calibri" pitchFamily="34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QUESTION: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La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como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en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la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escuela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. </a:t>
            </a:r>
            <a:endParaRPr lang="en-US" altLang="en-US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ea typeface="+mj-ea"/>
                <a:cs typeface="+mj-cs"/>
              </a:rPr>
              <a:t>DOP – 20 Points</a:t>
            </a:r>
            <a:endParaRPr lang="en-US" spc="0" dirty="0">
              <a:ln w="50800"/>
              <a:solidFill>
                <a:schemeClr val="bg1">
                  <a:shade val="50000"/>
                </a:schemeClr>
              </a:solidFill>
              <a:effectLst/>
              <a:ea typeface="+mj-ea"/>
              <a:cs typeface="+mj-cs"/>
            </a:endParaRP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1371600"/>
            <a:ext cx="82296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ANSWER: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Preferimos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beber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el jugo con el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desayuno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. Rewrite w/ DOP.</a:t>
            </a:r>
            <a:endParaRPr lang="en-US" altLang="en-US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QUESTION: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Lo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preferimos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beber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con el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desayuno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./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Preferimos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beberlo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con el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desayuno</a:t>
            </a:r>
            <a:endParaRPr lang="en-US" altLang="en-US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7239000" y="304800"/>
            <a:ext cx="1676400" cy="838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Stem Changers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228600" y="304800"/>
            <a:ext cx="1676400" cy="838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 smtClean="0"/>
              <a:t>3.2 Comparisons/Possession</a:t>
            </a:r>
            <a:endParaRPr lang="en-US" sz="19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1981200" y="304800"/>
            <a:ext cx="1676400" cy="838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/>
              <a:t>Vocabulario</a:t>
            </a:r>
            <a:r>
              <a:rPr lang="en-US" b="1" dirty="0" smtClean="0"/>
              <a:t> – </a:t>
            </a:r>
            <a:r>
              <a:rPr lang="en-US" b="1" dirty="0" err="1" smtClean="0"/>
              <a:t>unidad</a:t>
            </a:r>
            <a:r>
              <a:rPr lang="en-US" b="1" dirty="0" smtClean="0"/>
              <a:t> 4 </a:t>
            </a:r>
            <a:endParaRPr lang="en-US" b="1" dirty="0"/>
          </a:p>
        </p:txBody>
      </p:sp>
      <p:sp>
        <p:nvSpPr>
          <p:cNvPr id="9" name="Rounded Rectangle 8"/>
          <p:cNvSpPr/>
          <p:nvPr/>
        </p:nvSpPr>
        <p:spPr>
          <a:xfrm>
            <a:off x="3733800" y="304800"/>
            <a:ext cx="1676400" cy="838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 smtClean="0"/>
              <a:t>Ver</a:t>
            </a:r>
            <a:endParaRPr lang="en-US" sz="20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5486400" y="304800"/>
            <a:ext cx="1676400" cy="838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/>
              <a:t>DOP</a:t>
            </a:r>
            <a:endParaRPr lang="en-US" sz="20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228600" y="1219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hlinkClick r:id="" action="ppaction://hlinkshowjump?jump=nextslide"/>
              </a:rPr>
              <a:t>10</a:t>
            </a:r>
            <a:endParaRPr lang="en-US" sz="28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228600" y="2362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hlinkClick r:id="rId3" action="ppaction://hlinksldjump"/>
              </a:rPr>
              <a:t>20</a:t>
            </a:r>
            <a:endParaRPr lang="en-US" sz="28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228600" y="3505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hlinkClick r:id="rId4" action="ppaction://hlinksldjump"/>
              </a:rPr>
              <a:t>30</a:t>
            </a:r>
            <a:endParaRPr lang="en-US" sz="28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228600" y="4648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hlinkClick r:id="rId5" action="ppaction://hlinksldjump"/>
              </a:rPr>
              <a:t>40</a:t>
            </a:r>
            <a:endParaRPr lang="en-US" sz="28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228600" y="5791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hlinkClick r:id="rId6" action="ppaction://hlinksldjump"/>
              </a:rPr>
              <a:t>50</a:t>
            </a:r>
            <a:endParaRPr lang="en-US" sz="28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1981200" y="4648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hlinkClick r:id="rId7" action="ppaction://hlinksldjump"/>
              </a:rPr>
              <a:t>40</a:t>
            </a:r>
            <a:endParaRPr lang="en-US" sz="28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1981200" y="3505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hlinkClick r:id="rId8" action="ppaction://hlinksldjump"/>
              </a:rPr>
              <a:t>30</a:t>
            </a:r>
            <a:endParaRPr lang="en-US" sz="28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1981200" y="2362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hlinkClick r:id="rId9" action="ppaction://hlinksldjump"/>
              </a:rPr>
              <a:t>20</a:t>
            </a:r>
            <a:endParaRPr lang="en-US" sz="28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1981200" y="1219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hlinkClick r:id="rId10" action="ppaction://hlinksldjump"/>
              </a:rPr>
              <a:t>10</a:t>
            </a:r>
            <a:endParaRPr lang="en-US" sz="28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1981200" y="5791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hlinkClick r:id="rId11" action="ppaction://hlinksldjump"/>
              </a:rPr>
              <a:t>50</a:t>
            </a:r>
            <a:endParaRPr lang="en-US" sz="28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3733800" y="5791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hlinkClick r:id="rId12" action="ppaction://hlinksldjump"/>
              </a:rPr>
              <a:t>50</a:t>
            </a:r>
            <a:endParaRPr lang="en-US" sz="2800" b="1" dirty="0"/>
          </a:p>
        </p:txBody>
      </p:sp>
      <p:sp>
        <p:nvSpPr>
          <p:cNvPr id="22" name="Rounded Rectangle 21"/>
          <p:cNvSpPr/>
          <p:nvPr/>
        </p:nvSpPr>
        <p:spPr>
          <a:xfrm>
            <a:off x="3733800" y="4648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hlinkClick r:id="rId13" action="ppaction://hlinksldjump"/>
              </a:rPr>
              <a:t>40</a:t>
            </a:r>
            <a:endParaRPr lang="en-US" sz="2800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3733800" y="3505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hlinkClick r:id="rId14" action="ppaction://hlinksldjump"/>
              </a:rPr>
              <a:t>30</a:t>
            </a:r>
            <a:endParaRPr lang="en-US" sz="2800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3733800" y="2362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hlinkClick r:id="rId15" action="ppaction://hlinksldjump"/>
              </a:rPr>
              <a:t>20</a:t>
            </a:r>
            <a:endParaRPr lang="en-US" sz="28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3733800" y="1219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hlinkClick r:id="rId16" action="ppaction://hlinksldjump"/>
              </a:rPr>
              <a:t>10</a:t>
            </a:r>
            <a:endParaRPr lang="en-US" sz="2800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5486400" y="5791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hlinkClick r:id="rId17" action="ppaction://hlinksldjump"/>
              </a:rPr>
              <a:t>50</a:t>
            </a:r>
            <a:endParaRPr lang="en-US" sz="28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5486400" y="4648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hlinkClick r:id="rId18" action="ppaction://hlinksldjump"/>
              </a:rPr>
              <a:t>40</a:t>
            </a:r>
            <a:endParaRPr lang="en-US" sz="28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5486400" y="3505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hlinkClick r:id="rId19" action="ppaction://hlinksldjump"/>
              </a:rPr>
              <a:t>30</a:t>
            </a:r>
            <a:endParaRPr lang="en-US" sz="28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5486400" y="2362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hlinkClick r:id="rId20" action="ppaction://hlinksldjump"/>
              </a:rPr>
              <a:t>20</a:t>
            </a:r>
            <a:endParaRPr lang="en-US" sz="28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5486400" y="1219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hlinkClick r:id="rId21" action="ppaction://hlinksldjump"/>
              </a:rPr>
              <a:t>10</a:t>
            </a:r>
            <a:endParaRPr lang="en-US" sz="2800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7239000" y="5791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hlinkClick r:id="rId22" action="ppaction://hlinksldjump"/>
              </a:rPr>
              <a:t>50</a:t>
            </a:r>
            <a:endParaRPr lang="en-US" sz="280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7239000" y="4648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hlinkClick r:id="rId23" action="ppaction://hlinksldjump"/>
              </a:rPr>
              <a:t>40</a:t>
            </a:r>
            <a:endParaRPr lang="en-US" sz="2800" b="1" dirty="0"/>
          </a:p>
        </p:txBody>
      </p:sp>
      <p:sp>
        <p:nvSpPr>
          <p:cNvPr id="33" name="Rounded Rectangle 32"/>
          <p:cNvSpPr/>
          <p:nvPr/>
        </p:nvSpPr>
        <p:spPr>
          <a:xfrm>
            <a:off x="7239000" y="3505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hlinkClick r:id="rId19" action="ppaction://hlinksldjump"/>
              </a:rPr>
              <a:t>30</a:t>
            </a:r>
            <a:endParaRPr lang="en-US" sz="2800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7239000" y="2362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hlinkClick r:id="rId24" action="ppaction://hlinksldjump"/>
              </a:rPr>
              <a:t>20</a:t>
            </a:r>
            <a:endParaRPr lang="en-US" sz="2800" b="1" dirty="0"/>
          </a:p>
        </p:txBody>
      </p:sp>
      <p:sp>
        <p:nvSpPr>
          <p:cNvPr id="35" name="Rounded Rectangle 34"/>
          <p:cNvSpPr/>
          <p:nvPr/>
        </p:nvSpPr>
        <p:spPr>
          <a:xfrm>
            <a:off x="7239000" y="1219200"/>
            <a:ext cx="1676400" cy="1066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hlinkClick r:id="rId25" action="ppaction://hlinksldjump"/>
              </a:rPr>
              <a:t>10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ea typeface="+mj-ea"/>
                <a:cs typeface="+mj-cs"/>
              </a:rPr>
              <a:t>DOP – 30 Points</a:t>
            </a:r>
            <a:endParaRPr lang="en-US" spc="0" dirty="0">
              <a:ln w="50800"/>
              <a:solidFill>
                <a:schemeClr val="bg1">
                  <a:shade val="50000"/>
                </a:schemeClr>
              </a:solidFill>
              <a:effectLst/>
              <a:ea typeface="+mj-ea"/>
              <a:cs typeface="+mj-cs"/>
            </a:endParaRP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1371600"/>
            <a:ext cx="82296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800" b="1" dirty="0" smtClean="0">
                <a:solidFill>
                  <a:srgbClr val="FFFF00"/>
                </a:solidFill>
                <a:latin typeface="Calibri" pitchFamily="34" charset="0"/>
              </a:rPr>
              <a:t>ANSWER: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¿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Quieren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ellos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estudiar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el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papel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? Answer w/ DOP.</a:t>
            </a:r>
            <a:endParaRPr lang="en-US" altLang="en-US" dirty="0">
              <a:latin typeface="Calibri" pitchFamily="34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QUESTION: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Sí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,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ellos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quieren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estudiarlo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./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Sí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, lo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quieren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estudiar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  <a:endParaRPr lang="en-US" altLang="en-US" i="1" dirty="0">
              <a:solidFill>
                <a:schemeClr val="bg1"/>
              </a:solidFill>
              <a:latin typeface="Calibri" pitchFamily="34" charset="0"/>
            </a:endParaRPr>
          </a:p>
          <a:p>
            <a:pPr lvl="1" eaLnBrk="1" hangingPunct="1"/>
            <a:endParaRPr lang="en-US" altLang="en-US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ea typeface="+mj-ea"/>
                <a:cs typeface="+mj-cs"/>
              </a:rPr>
              <a:t>DOP – 40 Points</a:t>
            </a:r>
            <a:endParaRPr lang="en-US" spc="0" dirty="0">
              <a:ln w="50800"/>
              <a:solidFill>
                <a:schemeClr val="bg1">
                  <a:shade val="50000"/>
                </a:schemeClr>
              </a:solidFill>
              <a:effectLst/>
              <a:ea typeface="+mj-ea"/>
              <a:cs typeface="+mj-cs"/>
            </a:endParaRP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1371600"/>
            <a:ext cx="82296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ANSWER</a:t>
            </a:r>
            <a:r>
              <a:rPr lang="en-US" altLang="en-US" sz="2800" b="1" dirty="0" smtClean="0">
                <a:solidFill>
                  <a:srgbClr val="FFFF00"/>
                </a:solidFill>
                <a:latin typeface="Calibri" pitchFamily="34" charset="0"/>
              </a:rPr>
              <a:t>:</a:t>
            </a:r>
            <a:r>
              <a:rPr lang="en-US" altLang="en-US" dirty="0" smtClean="0">
                <a:solidFill>
                  <a:schemeClr val="bg1"/>
                </a:solidFill>
                <a:latin typeface="Calibri"/>
              </a:rPr>
              <a:t>¿</a:t>
            </a:r>
            <a:r>
              <a:rPr lang="en-US" altLang="en-US" dirty="0" err="1" smtClean="0">
                <a:solidFill>
                  <a:schemeClr val="bg1"/>
                </a:solidFill>
                <a:latin typeface="Calibri"/>
              </a:rPr>
              <a:t>Por</a:t>
            </a:r>
            <a:r>
              <a:rPr lang="en-US" altLang="en-US" dirty="0" smtClean="0">
                <a:solidFill>
                  <a:schemeClr val="bg1"/>
                </a:solidFill>
                <a:latin typeface="Calibri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/>
              </a:rPr>
              <a:t>qué</a:t>
            </a:r>
            <a:r>
              <a:rPr lang="en-US" altLang="en-US" dirty="0" smtClean="0">
                <a:solidFill>
                  <a:schemeClr val="bg1"/>
                </a:solidFill>
                <a:latin typeface="Calibri"/>
              </a:rPr>
              <a:t> dice Pablo la </a:t>
            </a:r>
            <a:r>
              <a:rPr lang="en-US" altLang="en-US" dirty="0" err="1" smtClean="0">
                <a:solidFill>
                  <a:schemeClr val="bg1"/>
                </a:solidFill>
                <a:latin typeface="Calibri"/>
              </a:rPr>
              <a:t>verdad</a:t>
            </a:r>
            <a:r>
              <a:rPr lang="en-US" altLang="en-US" dirty="0" smtClean="0">
                <a:solidFill>
                  <a:schemeClr val="bg1"/>
                </a:solidFill>
                <a:latin typeface="Calibri"/>
              </a:rPr>
              <a:t>? ANSWER w/ DOP – tricky.</a:t>
            </a:r>
            <a:endParaRPr lang="en-US" altLang="en-US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QUESTION: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La dice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él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porque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es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honesto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</a:p>
          <a:p>
            <a:pPr lvl="1" eaLnBrk="1" hangingPunct="1">
              <a:buFont typeface="Arial" pitchFamily="34" charset="0"/>
              <a:buChar char="•"/>
            </a:pPr>
            <a:endParaRPr lang="en-US" altLang="en-US" dirty="0">
              <a:solidFill>
                <a:schemeClr val="bg1"/>
              </a:solidFill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¿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Otra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respuesta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?</a:t>
            </a:r>
            <a:endParaRPr lang="en-US" altLang="en-US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ea typeface="+mj-ea"/>
                <a:cs typeface="+mj-cs"/>
              </a:rPr>
              <a:t>DOP – 50 Points</a:t>
            </a:r>
            <a:endParaRPr lang="en-US" spc="0" dirty="0">
              <a:ln w="50800"/>
              <a:solidFill>
                <a:schemeClr val="bg1">
                  <a:shade val="50000"/>
                </a:schemeClr>
              </a:solidFill>
              <a:effectLst/>
              <a:ea typeface="+mj-ea"/>
              <a:cs typeface="+mj-cs"/>
            </a:endParaRP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1371600"/>
            <a:ext cx="82296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QUESTION: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Tiñen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las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camisetas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de color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azul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  <a:endParaRPr lang="en-US" altLang="en-US" dirty="0">
              <a:solidFill>
                <a:schemeClr val="bg1"/>
              </a:solidFill>
              <a:latin typeface="Calibri" pitchFamily="34" charset="0"/>
            </a:endParaRPr>
          </a:p>
          <a:p>
            <a:pPr lvl="1" eaLnBrk="1" hangingPunct="1"/>
            <a:endParaRPr lang="en-US" altLang="en-US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ANSWER: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Las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tiñen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de color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azul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  <a:endParaRPr lang="en-US" altLang="en-US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ea typeface="+mj-ea"/>
                <a:cs typeface="+mj-cs"/>
              </a:rPr>
              <a:t>Stem Changers– 10 Points</a:t>
            </a:r>
            <a:endParaRPr lang="en-US" spc="0" dirty="0">
              <a:ln w="50800"/>
              <a:solidFill>
                <a:schemeClr val="bg1">
                  <a:shade val="50000"/>
                </a:schemeClr>
              </a:solidFill>
              <a:effectLst/>
              <a:ea typeface="+mj-ea"/>
              <a:cs typeface="+mj-cs"/>
            </a:endParaRP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1371600"/>
            <a:ext cx="82296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ANSWER: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Duermo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en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la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noche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  <a:endParaRPr lang="en-US" altLang="en-US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QUESTION: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I sleep at night.</a:t>
            </a:r>
            <a:endParaRPr lang="en-US" altLang="en-US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ea typeface="+mj-ea"/>
                <a:cs typeface="+mj-cs"/>
              </a:rPr>
              <a:t>Stem Changers – 20 Points</a:t>
            </a:r>
            <a:endParaRPr lang="en-US" spc="0" dirty="0">
              <a:ln w="50800"/>
              <a:solidFill>
                <a:schemeClr val="bg1">
                  <a:shade val="50000"/>
                </a:schemeClr>
              </a:solidFill>
              <a:effectLst/>
              <a:ea typeface="+mj-ea"/>
              <a:cs typeface="+mj-cs"/>
            </a:endParaRP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1371600"/>
            <a:ext cx="82296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ANSWER: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Medimos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el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chico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en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la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oficina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del doctor.</a:t>
            </a:r>
            <a:endParaRPr lang="en-US" altLang="en-US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QUESTION: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We measure the boy in the doctor’s office</a:t>
            </a:r>
            <a:endParaRPr lang="en-US" altLang="en-US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ea typeface="+mj-ea"/>
                <a:cs typeface="+mj-cs"/>
              </a:rPr>
              <a:t>Stem Changers– 30 Points</a:t>
            </a:r>
            <a:endParaRPr lang="en-US" spc="0" dirty="0">
              <a:ln w="50800"/>
              <a:solidFill>
                <a:schemeClr val="bg1">
                  <a:shade val="50000"/>
                </a:schemeClr>
              </a:solidFill>
              <a:effectLst/>
              <a:ea typeface="+mj-ea"/>
              <a:cs typeface="+mj-cs"/>
            </a:endParaRP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1371600"/>
            <a:ext cx="822960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QUESTION: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La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clase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compite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en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el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juego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de Jeopardy.</a:t>
            </a:r>
            <a:endParaRPr lang="en-US" altLang="en-US" dirty="0">
              <a:latin typeface="Calibri" pitchFamily="34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ANSWER: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The class competes in the Jeopardy game.</a:t>
            </a:r>
            <a:endParaRPr lang="en-US" altLang="en-US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ea typeface="+mj-ea"/>
                <a:cs typeface="+mj-cs"/>
              </a:rPr>
              <a:t>Stem Changers– 40 Points</a:t>
            </a:r>
            <a:endParaRPr lang="en-US" spc="0" dirty="0">
              <a:ln w="50800"/>
              <a:solidFill>
                <a:schemeClr val="bg1">
                  <a:shade val="50000"/>
                </a:schemeClr>
              </a:solidFill>
              <a:effectLst/>
              <a:ea typeface="+mj-ea"/>
              <a:cs typeface="+mj-cs"/>
            </a:endParaRP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1371600"/>
            <a:ext cx="82296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ANSWER: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She dreams about dogs at night.</a:t>
            </a:r>
            <a:endParaRPr lang="en-US" altLang="en-US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QUESTION: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Ella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sueña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con los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perros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en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la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noche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  <a:endParaRPr lang="en-US" altLang="en-US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ea typeface="+mj-ea"/>
                <a:cs typeface="+mj-cs"/>
              </a:rPr>
              <a:t>Stem Changers– 50 Points</a:t>
            </a:r>
            <a:endParaRPr lang="en-US" spc="0" dirty="0">
              <a:ln w="50800"/>
              <a:solidFill>
                <a:schemeClr val="bg1">
                  <a:shade val="50000"/>
                </a:schemeClr>
              </a:solidFill>
              <a:effectLst/>
              <a:ea typeface="+mj-ea"/>
              <a:cs typeface="+mj-cs"/>
            </a:endParaRP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1371600"/>
            <a:ext cx="82296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QUESTION: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Piensas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mucho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en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la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escuela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porque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hay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muchas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clases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y mucho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trabajo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  <a:endParaRPr lang="en-US" altLang="en-US" dirty="0">
              <a:latin typeface="Calibri" pitchFamily="34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ANSWER: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You think a lot in school because there are many classes and a lot of work.</a:t>
            </a:r>
            <a:endParaRPr lang="en-US" altLang="en-US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ea typeface="+mj-ea"/>
                <a:cs typeface="+mj-cs"/>
              </a:rPr>
              <a:t>3.2– 10 Points</a:t>
            </a:r>
            <a:endParaRPr lang="en-US" spc="0" dirty="0">
              <a:ln w="50800"/>
              <a:solidFill>
                <a:schemeClr val="bg1">
                  <a:shade val="50000"/>
                </a:schemeClr>
              </a:solidFill>
              <a:effectLst/>
              <a:ea typeface="+mj-ea"/>
              <a:cs typeface="+mj-cs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3400" y="1371600"/>
            <a:ext cx="82296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ANSWER: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Translate: My mom is smarter than your friends. </a:t>
            </a:r>
            <a:endParaRPr lang="en-US" altLang="en-US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eaLnBrk="1" hangingPunct="1"/>
            <a:r>
              <a:rPr lang="en-US" altLang="en-US" sz="2800" b="1" dirty="0" smtClean="0">
                <a:solidFill>
                  <a:srgbClr val="FFFF00"/>
                </a:solidFill>
                <a:latin typeface="Calibri" pitchFamily="34" charset="0"/>
              </a:rPr>
              <a:t>QUESTION: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 smtClean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Mi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madre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es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más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inteligente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que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tus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amigos.</a:t>
            </a:r>
            <a:endParaRPr lang="en-US" altLang="en-US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1223640" y="6215040"/>
              <a:ext cx="360" cy="3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07440" y="6151680"/>
                <a:ext cx="32400" cy="127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ea typeface="+mj-ea"/>
                <a:cs typeface="+mj-cs"/>
              </a:rPr>
              <a:t>3.2– 20 Points</a:t>
            </a:r>
            <a:endParaRPr lang="en-US" spc="0" dirty="0">
              <a:ln w="50800"/>
              <a:solidFill>
                <a:schemeClr val="bg1">
                  <a:shade val="50000"/>
                </a:schemeClr>
              </a:solidFill>
              <a:effectLst/>
              <a:ea typeface="+mj-ea"/>
              <a:cs typeface="+mj-cs"/>
            </a:endParaRP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304800" y="59436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9600" y="1219200"/>
            <a:ext cx="822960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ANSWER: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Your cat is smaller than his dogs. </a:t>
            </a:r>
            <a:endParaRPr lang="en-US" altLang="en-US" dirty="0">
              <a:latin typeface="Calibri" pitchFamily="34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QUESTION: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Tu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gato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es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más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pequeño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que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sus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perros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  <a:endParaRPr lang="en-US" altLang="en-US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ea typeface="+mj-ea"/>
                <a:cs typeface="+mj-cs"/>
              </a:rPr>
              <a:t>3.2– 30 Points</a:t>
            </a:r>
            <a:endParaRPr lang="en-US" spc="0" dirty="0">
              <a:ln w="50800"/>
              <a:solidFill>
                <a:schemeClr val="bg1">
                  <a:shade val="50000"/>
                </a:schemeClr>
              </a:solidFill>
              <a:effectLst/>
              <a:ea typeface="+mj-ea"/>
              <a:cs typeface="+mj-cs"/>
            </a:endParaRP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1371600"/>
            <a:ext cx="82296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6858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ANSWER:</a:t>
            </a:r>
          </a:p>
          <a:p>
            <a:pPr eaLnBrk="1" hangingPunct="1"/>
            <a:endParaRPr lang="en-US" altLang="en-US" sz="2800" b="1" dirty="0">
              <a:solidFill>
                <a:srgbClr val="FFFF00"/>
              </a:solidFill>
              <a:latin typeface="Calibri" pitchFamily="34" charset="0"/>
            </a:endParaRPr>
          </a:p>
          <a:p>
            <a:pPr lvl="2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Our house is as tall as your house.</a:t>
            </a:r>
            <a:endParaRPr lang="en-US" altLang="en-US" dirty="0">
              <a:latin typeface="Calibri" pitchFamily="34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QUESTION: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Nuestra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casa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es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tan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alta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como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tu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casa.</a:t>
            </a:r>
            <a:endParaRPr lang="en-US" altLang="en-US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ea typeface="+mj-ea"/>
                <a:cs typeface="+mj-cs"/>
              </a:rPr>
              <a:t>3.2 – 40 points</a:t>
            </a:r>
            <a:endParaRPr lang="en-US" spc="0" dirty="0">
              <a:ln w="50800"/>
              <a:solidFill>
                <a:schemeClr val="bg1">
                  <a:shade val="50000"/>
                </a:schemeClr>
              </a:solidFill>
              <a:effectLst/>
              <a:ea typeface="+mj-ea"/>
              <a:cs typeface="+mj-cs"/>
            </a:endParaRP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1066800"/>
            <a:ext cx="82296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ANSWER: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All of you have as much food as the school. </a:t>
            </a:r>
            <a:endParaRPr lang="en-US" altLang="en-US" dirty="0">
              <a:latin typeface="Calibri" pitchFamily="34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QUESTION: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Vosotros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tenéis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(or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ustedes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tienen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)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tanta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comida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como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la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escuela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  <a:endParaRPr lang="en-US" altLang="en-US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ea typeface="+mj-ea"/>
                <a:cs typeface="+mj-cs"/>
              </a:rPr>
              <a:t>3.2– 50 Points</a:t>
            </a:r>
            <a:endParaRPr lang="en-US" spc="0" dirty="0">
              <a:ln w="50800"/>
              <a:solidFill>
                <a:schemeClr val="bg1">
                  <a:shade val="50000"/>
                </a:schemeClr>
              </a:solidFill>
              <a:effectLst/>
              <a:ea typeface="+mj-ea"/>
              <a:cs typeface="+mj-cs"/>
            </a:endParaRP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1371600"/>
            <a:ext cx="82296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ANSWER: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Calibri" pitchFamily="34" charset="0"/>
              </a:rPr>
              <a:t>Their books have as many words as our books. </a:t>
            </a:r>
            <a:endParaRPr lang="en-US" altLang="en-US" dirty="0">
              <a:latin typeface="Calibri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QUESTION: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Sus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libros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tienen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tantas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palabras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como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nuestros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libros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. </a:t>
            </a:r>
            <a:endParaRPr lang="en-US" altLang="en-US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ea typeface="+mj-ea"/>
                <a:cs typeface="+mj-cs"/>
              </a:rPr>
              <a:t>Vocabulario</a:t>
            </a:r>
            <a:r>
              <a:rPr lang="en-US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ea typeface="+mj-ea"/>
                <a:cs typeface="+mj-cs"/>
              </a:rPr>
              <a:t> – </a:t>
            </a:r>
            <a:r>
              <a:rPr lang="en-US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  <a:ea typeface="+mj-ea"/>
                <a:cs typeface="+mj-cs"/>
              </a:rPr>
              <a:t>unidad</a:t>
            </a:r>
            <a:r>
              <a:rPr lang="en-US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ea typeface="+mj-ea"/>
                <a:cs typeface="+mj-cs"/>
              </a:rPr>
              <a:t> 4– 10 Points</a:t>
            </a:r>
            <a:endParaRPr lang="en-US" spc="0" dirty="0">
              <a:ln w="50800"/>
              <a:solidFill>
                <a:schemeClr val="bg1">
                  <a:shade val="50000"/>
                </a:schemeClr>
              </a:solidFill>
              <a:effectLst/>
              <a:ea typeface="+mj-ea"/>
              <a:cs typeface="+mj-cs"/>
            </a:endParaRP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1371600"/>
            <a:ext cx="822960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ANSWER: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The concert is fun.</a:t>
            </a:r>
            <a:endParaRPr lang="en-US" altLang="en-US" dirty="0">
              <a:latin typeface="Calibri" pitchFamily="34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QUESTION: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El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concierto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es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divertido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  <a:endParaRPr lang="en-US" altLang="en-US" i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92162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Vocabulario-unidad</a:t>
            </a:r>
            <a:r>
              <a:rPr lang="en-US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4</a:t>
            </a:r>
            <a:r>
              <a:rPr lang="en-US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ea typeface="+mj-ea"/>
                <a:cs typeface="+mj-cs"/>
              </a:rPr>
              <a:t>– 20 Points</a:t>
            </a:r>
            <a:endParaRPr lang="en-US" spc="0" dirty="0">
              <a:ln w="50800"/>
              <a:solidFill>
                <a:schemeClr val="bg1">
                  <a:shade val="50000"/>
                </a:schemeClr>
              </a:solidFill>
              <a:effectLst/>
              <a:ea typeface="+mj-ea"/>
              <a:cs typeface="+mj-cs"/>
            </a:endParaRP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 bwMode="auto">
          <a:xfrm>
            <a:off x="838200" y="5867400"/>
            <a:ext cx="990600" cy="6096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1371600"/>
            <a:ext cx="822960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ANSWER: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El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chico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que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lleva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el sombrero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tiene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alibri" pitchFamily="34" charset="0"/>
              </a:rPr>
              <a:t>razón</a:t>
            </a: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. </a:t>
            </a:r>
            <a:endParaRPr lang="en-US" altLang="en-US" dirty="0">
              <a:latin typeface="Calibri" pitchFamily="34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FFFF00"/>
                </a:solidFill>
                <a:latin typeface="Calibri" pitchFamily="34" charset="0"/>
              </a:rPr>
              <a:t>QUESTION: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en-US" dirty="0" smtClean="0">
                <a:solidFill>
                  <a:schemeClr val="bg1"/>
                </a:solidFill>
                <a:latin typeface="Calibri" pitchFamily="34" charset="0"/>
              </a:rPr>
              <a:t>The boy that is wearing the hat is right.</a:t>
            </a:r>
            <a:endParaRPr lang="en-US" altLang="en-US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eopardy Template-4 top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b="1" dirty="0" smtClean="0">
            <a:solidFill>
              <a:srgbClr val="FFFF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4390</TotalTime>
  <Words>762</Words>
  <Application>Microsoft Office PowerPoint</Application>
  <PresentationFormat>On-screen Show (4:3)</PresentationFormat>
  <Paragraphs>246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MS PGothic</vt:lpstr>
      <vt:lpstr>Arial</vt:lpstr>
      <vt:lpstr>Calibri</vt:lpstr>
      <vt:lpstr>Times New Roman</vt:lpstr>
      <vt:lpstr>Jeopardy Template-4 topic</vt:lpstr>
      <vt:lpstr>PowerPoint Presentation</vt:lpstr>
      <vt:lpstr>PowerPoint Presentation</vt:lpstr>
      <vt:lpstr>3.2– 10 Points</vt:lpstr>
      <vt:lpstr>3.2– 20 Points</vt:lpstr>
      <vt:lpstr>3.2– 30 Points</vt:lpstr>
      <vt:lpstr>3.2 – 40 points</vt:lpstr>
      <vt:lpstr>3.2– 50 Points</vt:lpstr>
      <vt:lpstr>Vocabulario – unidad 4– 10 Points</vt:lpstr>
      <vt:lpstr>Vocabulario-unidad 4– 20 Points</vt:lpstr>
      <vt:lpstr>Vocabulario-unidad 4– 30 Points</vt:lpstr>
      <vt:lpstr>Vocabulario-unidad 4– 40 Points</vt:lpstr>
      <vt:lpstr>Vocabulario-unidad 4– 50 Points</vt:lpstr>
      <vt:lpstr>Ver– 10 Points</vt:lpstr>
      <vt:lpstr>Ver– 20 Points</vt:lpstr>
      <vt:lpstr>Ver– 30 Points</vt:lpstr>
      <vt:lpstr>Ver– 40 Points</vt:lpstr>
      <vt:lpstr>Ver– 50 Points</vt:lpstr>
      <vt:lpstr>DOP – 10 Points</vt:lpstr>
      <vt:lpstr>DOP – 20 Points</vt:lpstr>
      <vt:lpstr>DOP – 30 Points</vt:lpstr>
      <vt:lpstr>DOP – 40 Points</vt:lpstr>
      <vt:lpstr>DOP – 50 Points</vt:lpstr>
      <vt:lpstr>Stem Changers– 10 Points</vt:lpstr>
      <vt:lpstr>Stem Changers – 20 Points</vt:lpstr>
      <vt:lpstr>Stem Changers– 30 Points</vt:lpstr>
      <vt:lpstr>Stem Changers– 40 Points</vt:lpstr>
      <vt:lpstr>Stem Changers– 50 Points</vt:lpstr>
    </vt:vector>
  </TitlesOfParts>
  <Company>Educational Technology Network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JEOPARDY</dc:title>
  <dc:subject>Jeopardy Template</dc:subject>
  <dc:creator>Educational Technology Network</dc:creator>
  <cp:keywords>Jeopardy Powerpoint Template;Educational Technology</cp:keywords>
  <dc:description>www.edtechnetwork.com</dc:description>
  <cp:lastModifiedBy>Marissa Berlant</cp:lastModifiedBy>
  <cp:revision>74</cp:revision>
  <dcterms:created xsi:type="dcterms:W3CDTF">2009-08-07T22:09:44Z</dcterms:created>
  <dcterms:modified xsi:type="dcterms:W3CDTF">2016-10-31T12:58:40Z</dcterms:modified>
  <cp:category>Jeopardy 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TC300062161033</vt:lpwstr>
  </property>
</Properties>
</file>